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4" r:id="rId3"/>
    <p:sldId id="262" r:id="rId4"/>
    <p:sldId id="263" r:id="rId5"/>
    <p:sldId id="266" r:id="rId6"/>
    <p:sldId id="265" r:id="rId7"/>
    <p:sldId id="267" r:id="rId8"/>
    <p:sldId id="268" r:id="rId9"/>
    <p:sldId id="269"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7C80"/>
    <a:srgbClr val="DFB44B"/>
    <a:srgbClr val="F0F0F0"/>
    <a:srgbClr val="3E5181"/>
    <a:srgbClr val="CCD5F0"/>
    <a:srgbClr val="FFFFFF"/>
    <a:srgbClr val="404040"/>
    <a:srgbClr val="D9D9D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varScale="1">
        <p:scale>
          <a:sx n="134" d="100"/>
          <a:sy n="134" d="100"/>
        </p:scale>
        <p:origin x="583"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75216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211315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84601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96295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8780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767385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53496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49654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70614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175389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6175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DB921-B075-44A9-9A57-87B754C8EE26}" type="datetimeFigureOut">
              <a:rPr kumimoji="1" lang="ja-JP" altLang="en-US" smtClean="0"/>
              <a:t>2024/1/30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453749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2" name="背景">
            <a:extLst>
              <a:ext uri="{FF2B5EF4-FFF2-40B4-BE49-F238E27FC236}">
                <a16:creationId xmlns:a16="http://schemas.microsoft.com/office/drawing/2014/main" id="{61C62ECA-E3F6-7B91-E9CD-C6FF2AE97A8B}"/>
              </a:ext>
            </a:extLst>
          </p:cNvPr>
          <p:cNvSpPr/>
          <p:nvPr/>
        </p:nvSpPr>
        <p:spPr>
          <a:xfrm>
            <a:off x="0" y="4351"/>
            <a:ext cx="9144000" cy="6853649"/>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Image" descr="グラフィカル ユーザー インターフェイス, Web サイト&#10;&#10;自動的に生成された説明" hidden="1">
            <a:extLst>
              <a:ext uri="{FF2B5EF4-FFF2-40B4-BE49-F238E27FC236}">
                <a16:creationId xmlns:a16="http://schemas.microsoft.com/office/drawing/2014/main" id="{44360444-232C-5F58-12F3-C53F45A5466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571"/>
          <a:stretch/>
        </p:blipFill>
        <p:spPr>
          <a:xfrm>
            <a:off x="-2" y="716687"/>
            <a:ext cx="9144001" cy="4986260"/>
          </a:xfrm>
          <a:prstGeom prst="rect">
            <a:avLst/>
          </a:prstGeom>
        </p:spPr>
      </p:pic>
      <p:sp>
        <p:nvSpPr>
          <p:cNvPr id="2" name="BACK">
            <a:extLst>
              <a:ext uri="{FF2B5EF4-FFF2-40B4-BE49-F238E27FC236}">
                <a16:creationId xmlns:a16="http://schemas.microsoft.com/office/drawing/2014/main" id="{A3D7361B-842A-1819-DEB4-81F315D03593}"/>
              </a:ext>
            </a:extLst>
          </p:cNvPr>
          <p:cNvSpPr/>
          <p:nvPr/>
        </p:nvSpPr>
        <p:spPr>
          <a:xfrm>
            <a:off x="215996" y="737943"/>
            <a:ext cx="8711323" cy="4693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ブループリント">
            <a:extLst>
              <a:ext uri="{FF2B5EF4-FFF2-40B4-BE49-F238E27FC236}">
                <a16:creationId xmlns:a16="http://schemas.microsoft.com/office/drawing/2014/main" id="{5344AB34-C882-DDAA-D6C0-4815BE40BF37}"/>
              </a:ext>
            </a:extLst>
          </p:cNvPr>
          <p:cNvPicPr>
            <a:picLocks noChangeAspect="1"/>
          </p:cNvPicPr>
          <p:nvPr/>
        </p:nvPicPr>
        <p:blipFill>
          <a:blip r:embed="rId3"/>
          <a:stretch>
            <a:fillRect/>
          </a:stretch>
        </p:blipFill>
        <p:spPr>
          <a:xfrm>
            <a:off x="3888116" y="3727767"/>
            <a:ext cx="5039542" cy="1708840"/>
          </a:xfrm>
          <a:prstGeom prst="rect">
            <a:avLst/>
          </a:prstGeom>
        </p:spPr>
      </p:pic>
      <p:sp>
        <p:nvSpPr>
          <p:cNvPr id="3" name="ソースコード">
            <a:extLst>
              <a:ext uri="{FF2B5EF4-FFF2-40B4-BE49-F238E27FC236}">
                <a16:creationId xmlns:a16="http://schemas.microsoft.com/office/drawing/2014/main" id="{29BB6627-9179-E6FB-0F72-AEC8269B107D}"/>
              </a:ext>
            </a:extLst>
          </p:cNvPr>
          <p:cNvSpPr txBox="1"/>
          <p:nvPr/>
        </p:nvSpPr>
        <p:spPr>
          <a:xfrm>
            <a:off x="215315" y="737943"/>
            <a:ext cx="3672800" cy="4713598"/>
          </a:xfrm>
          <a:prstGeom prst="rect">
            <a:avLst/>
          </a:prstGeom>
          <a:noFill/>
          <a:ln w="38100">
            <a:noFill/>
          </a:ln>
        </p:spPr>
        <p:txBody>
          <a:bodyPr wrap="square" rtlCol="0">
            <a:spAutoFit/>
          </a:bodyPr>
          <a:lstStyle/>
          <a:p>
            <a:r>
              <a:rPr lang="en-US" altLang="ja-JP" sz="770" dirty="0">
                <a:solidFill>
                  <a:srgbClr val="0000FF"/>
                </a:solidFill>
                <a:latin typeface="ＭＳ ゴシック" panose="020B0609070205080204" pitchFamily="49" charset="-128"/>
                <a:ea typeface="ＭＳ ゴシック" panose="020B0609070205080204" pitchFamily="49" charset="-128"/>
              </a:rPr>
              <a:t>using</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UnityEngine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ja-JP" altLang="en-US" sz="770" dirty="0">
                <a:solidFill>
                  <a:srgbClr val="008000"/>
                </a:solidFill>
                <a:latin typeface="ＭＳ ゴシック" panose="020B0609070205080204" pitchFamily="49" charset="-128"/>
                <a:ea typeface="ＭＳ ゴシック" panose="020B0609070205080204" pitchFamily="49" charset="-128"/>
              </a:rPr>
              <a:t> ステージがスタートしてからクリアするまでのタイムを計測するクラス</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class</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2B91AF"/>
                </a:solidFill>
                <a:latin typeface="ＭＳ ゴシック" panose="020B0609070205080204" pitchFamily="49" charset="-128"/>
                <a:ea typeface="ＭＳ ゴシック" panose="020B0609070205080204" pitchFamily="49" charset="-128"/>
              </a:rPr>
              <a:t>Timer</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初期化処理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Start()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0.0f;</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false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更新処理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Update()</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計測</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if</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true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a:t>
            </a:r>
            <a:r>
              <a:rPr lang="en-US" altLang="ja-JP" sz="770" dirty="0" err="1">
                <a:solidFill>
                  <a:srgbClr val="000000"/>
                </a:solidFill>
                <a:latin typeface="ＭＳ ゴシック" panose="020B0609070205080204" pitchFamily="49" charset="-128"/>
                <a:ea typeface="ＭＳ ゴシック" panose="020B0609070205080204" pitchFamily="49" charset="-128"/>
              </a:rPr>
              <a:t>Time.deltaTime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カウンターが有効かどうかを設定する関数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SetCounterEnable</a:t>
            </a:r>
            <a:r>
              <a:rPr lang="en-US" altLang="ja-JP" sz="770" dirty="0">
                <a:solidFill>
                  <a:srgbClr val="000000"/>
                </a:solidFill>
                <a:latin typeface="ＭＳ ゴシック" panose="020B0609070205080204" pitchFamily="49" charset="-128"/>
                <a:ea typeface="ＭＳ ゴシック" panose="020B0609070205080204" pitchFamily="49" charset="-128"/>
              </a:rPr>
              <a:t>(</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カウンターの値を取得する関数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GetCounter</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return</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a:t>
            </a:r>
            <a:endParaRPr kumimoji="1" lang="ja-JP" altLang="en-US" sz="77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1" name="F">
            <a:extLst>
              <a:ext uri="{FF2B5EF4-FFF2-40B4-BE49-F238E27FC236}">
                <a16:creationId xmlns:a16="http://schemas.microsoft.com/office/drawing/2014/main" id="{A6BD9252-66D4-EC16-DD7F-CC1E9AAD2E18}"/>
              </a:ext>
            </a:extLst>
          </p:cNvPr>
          <p:cNvSpPr/>
          <p:nvPr/>
        </p:nvSpPr>
        <p:spPr>
          <a:xfrm>
            <a:off x="215998" y="5433567"/>
            <a:ext cx="8712001" cy="1206257"/>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F">
            <a:extLst>
              <a:ext uri="{FF2B5EF4-FFF2-40B4-BE49-F238E27FC236}">
                <a16:creationId xmlns:a16="http://schemas.microsoft.com/office/drawing/2014/main" id="{1D4132A4-4779-220F-97D4-1546928C1C4D}"/>
              </a:ext>
            </a:extLst>
          </p:cNvPr>
          <p:cNvSpPr/>
          <p:nvPr/>
        </p:nvSpPr>
        <p:spPr>
          <a:xfrm>
            <a:off x="892800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LF">
            <a:extLst>
              <a:ext uri="{FF2B5EF4-FFF2-40B4-BE49-F238E27FC236}">
                <a16:creationId xmlns:a16="http://schemas.microsoft.com/office/drawing/2014/main" id="{0FED138B-051C-122E-CDE2-067202B82B4D}"/>
              </a:ext>
            </a:extLst>
          </p:cNvPr>
          <p:cNvSpPr/>
          <p:nvPr/>
        </p:nvSpPr>
        <p:spPr>
          <a:xfrm>
            <a:off x="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DF">
            <a:extLst>
              <a:ext uri="{FF2B5EF4-FFF2-40B4-BE49-F238E27FC236}">
                <a16:creationId xmlns:a16="http://schemas.microsoft.com/office/drawing/2014/main" id="{2D596ADF-BE3A-CDDB-A23C-89352F06DAC9}"/>
              </a:ext>
            </a:extLst>
          </p:cNvPr>
          <p:cNvSpPr/>
          <p:nvPr/>
        </p:nvSpPr>
        <p:spPr>
          <a:xfrm>
            <a:off x="215998" y="6642000"/>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UF">
            <a:extLst>
              <a:ext uri="{FF2B5EF4-FFF2-40B4-BE49-F238E27FC236}">
                <a16:creationId xmlns:a16="http://schemas.microsoft.com/office/drawing/2014/main" id="{6C92C9AA-A67F-AA7E-0846-96B863711BFB}"/>
              </a:ext>
            </a:extLst>
          </p:cNvPr>
          <p:cNvSpPr/>
          <p:nvPr/>
        </p:nvSpPr>
        <p:spPr>
          <a:xfrm>
            <a:off x="216000" y="521943"/>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ab">
            <a:extLst>
              <a:ext uri="{FF2B5EF4-FFF2-40B4-BE49-F238E27FC236}">
                <a16:creationId xmlns:a16="http://schemas.microsoft.com/office/drawing/2014/main" id="{71F418A6-379A-859F-8F57-EEF8D0AA68E9}"/>
              </a:ext>
            </a:extLst>
          </p:cNvPr>
          <p:cNvSpPr/>
          <p:nvPr/>
        </p:nvSpPr>
        <p:spPr>
          <a:xfrm>
            <a:off x="215998" y="259494"/>
            <a:ext cx="1152000" cy="288000"/>
          </a:xfrm>
          <a:prstGeom prst="rect">
            <a:avLst/>
          </a:prstGeom>
          <a:solidFill>
            <a:srgbClr val="FFC000"/>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rgbClr val="3E5181"/>
                </a:solidFill>
                <a:latin typeface="FTT-ニューロダン DB" panose="02000700000000000000" pitchFamily="2" charset="-128"/>
                <a:ea typeface="FTT-ニューロダン DB" panose="02000700000000000000" pitchFamily="2" charset="-128"/>
              </a:rPr>
              <a:t>cover.cpp</a:t>
            </a:r>
            <a:endParaRPr kumimoji="1" lang="ja-JP" altLang="en-US" sz="1000" dirty="0">
              <a:solidFill>
                <a:srgbClr val="3E5181"/>
              </a:solidFill>
              <a:latin typeface="FTT-ニューロダン DB" panose="02000700000000000000" pitchFamily="2" charset="-128"/>
              <a:ea typeface="FTT-ニューロダン DB" panose="02000700000000000000" pitchFamily="2" charset="-128"/>
            </a:endParaRPr>
          </a:p>
        </p:txBody>
      </p:sp>
      <p:sp>
        <p:nvSpPr>
          <p:cNvPr id="23" name="tab">
            <a:extLst>
              <a:ext uri="{FF2B5EF4-FFF2-40B4-BE49-F238E27FC236}">
                <a16:creationId xmlns:a16="http://schemas.microsoft.com/office/drawing/2014/main" id="{85DE5BA3-9095-1761-7B8F-9F0A77C94FAD}"/>
              </a:ext>
            </a:extLst>
          </p:cNvPr>
          <p:cNvSpPr/>
          <p:nvPr/>
        </p:nvSpPr>
        <p:spPr>
          <a:xfrm>
            <a:off x="1367998" y="259494"/>
            <a:ext cx="1152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index.cpp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4" name="tab">
            <a:extLst>
              <a:ext uri="{FF2B5EF4-FFF2-40B4-BE49-F238E27FC236}">
                <a16:creationId xmlns:a16="http://schemas.microsoft.com/office/drawing/2014/main" id="{C008EADB-6BC4-7565-68A3-BA96826968E3}"/>
              </a:ext>
            </a:extLst>
          </p:cNvPr>
          <p:cNvSpPr/>
          <p:nvPr/>
        </p:nvSpPr>
        <p:spPr>
          <a:xfrm>
            <a:off x="2519996" y="259494"/>
            <a:ext cx="1152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profile.cpp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7" name="btn">
            <a:extLst>
              <a:ext uri="{FF2B5EF4-FFF2-40B4-BE49-F238E27FC236}">
                <a16:creationId xmlns:a16="http://schemas.microsoft.com/office/drawing/2014/main" id="{065ABCF0-55D0-3F38-5D77-29EF2DE7734A}"/>
              </a:ext>
            </a:extLst>
          </p:cNvPr>
          <p:cNvSpPr/>
          <p:nvPr/>
        </p:nvSpPr>
        <p:spPr>
          <a:xfrm>
            <a:off x="8856000" y="72000"/>
            <a:ext cx="216000" cy="216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FTT-SPロダン DB" panose="02000700000000000000" pitchFamily="2" charset="-128"/>
                <a:ea typeface="FTT-SPロダン DB" panose="02000700000000000000" pitchFamily="2" charset="-128"/>
              </a:rPr>
              <a:t>X</a:t>
            </a:r>
            <a:endParaRPr kumimoji="1" lang="ja-JP" altLang="en-US" dirty="0">
              <a:latin typeface="FTT-SPロダン DB" panose="02000700000000000000" pitchFamily="2" charset="-128"/>
              <a:ea typeface="FTT-SPロダン DB" panose="02000700000000000000" pitchFamily="2" charset="-128"/>
            </a:endParaRPr>
          </a:p>
        </p:txBody>
      </p:sp>
      <p:sp>
        <p:nvSpPr>
          <p:cNvPr id="28" name="btn">
            <a:extLst>
              <a:ext uri="{FF2B5EF4-FFF2-40B4-BE49-F238E27FC236}">
                <a16:creationId xmlns:a16="http://schemas.microsoft.com/office/drawing/2014/main" id="{BC65AEA5-3237-0EF5-88E9-EF828E4BC72E}"/>
              </a:ext>
            </a:extLst>
          </p:cNvPr>
          <p:cNvSpPr/>
          <p:nvPr/>
        </p:nvSpPr>
        <p:spPr>
          <a:xfrm>
            <a:off x="854152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a:t>
            </a:r>
            <a:endParaRPr kumimoji="1" lang="ja-JP" altLang="en-US" dirty="0">
              <a:latin typeface="FTT-SPロダン DB" panose="02000700000000000000" pitchFamily="2" charset="-128"/>
              <a:ea typeface="FTT-SPロダン DB" panose="02000700000000000000" pitchFamily="2" charset="-128"/>
            </a:endParaRPr>
          </a:p>
        </p:txBody>
      </p:sp>
      <p:sp>
        <p:nvSpPr>
          <p:cNvPr id="29" name="btn">
            <a:extLst>
              <a:ext uri="{FF2B5EF4-FFF2-40B4-BE49-F238E27FC236}">
                <a16:creationId xmlns:a16="http://schemas.microsoft.com/office/drawing/2014/main" id="{9A4B4BD3-7BCF-4DB4-7455-7C0950F2CC59}"/>
              </a:ext>
            </a:extLst>
          </p:cNvPr>
          <p:cNvSpPr/>
          <p:nvPr/>
        </p:nvSpPr>
        <p:spPr>
          <a:xfrm>
            <a:off x="822704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ー</a:t>
            </a:r>
            <a:endParaRPr kumimoji="1" lang="ja-JP" altLang="en-US" dirty="0">
              <a:latin typeface="FTT-SPロダン DB" panose="02000700000000000000" pitchFamily="2" charset="-128"/>
              <a:ea typeface="FTT-SPロダン DB" panose="02000700000000000000" pitchFamily="2" charset="-128"/>
            </a:endParaRPr>
          </a:p>
        </p:txBody>
      </p:sp>
      <p:sp>
        <p:nvSpPr>
          <p:cNvPr id="9" name="タイトル">
            <a:extLst>
              <a:ext uri="{FF2B5EF4-FFF2-40B4-BE49-F238E27FC236}">
                <a16:creationId xmlns:a16="http://schemas.microsoft.com/office/drawing/2014/main" id="{D69DFE3A-A91E-F842-E0D8-627866C4E0D0}"/>
              </a:ext>
            </a:extLst>
          </p:cNvPr>
          <p:cNvSpPr txBox="1"/>
          <p:nvPr/>
        </p:nvSpPr>
        <p:spPr>
          <a:xfrm>
            <a:off x="4357005" y="739902"/>
            <a:ext cx="4570483" cy="1077218"/>
          </a:xfrm>
          <a:prstGeom prst="rect">
            <a:avLst/>
          </a:prstGeom>
          <a:noFill/>
        </p:spPr>
        <p:txBody>
          <a:bodyPr wrap="none" rtlCol="0">
            <a:spAutoFit/>
          </a:bodyPr>
          <a:lstStyle/>
          <a:p>
            <a:pPr algn="ctr"/>
            <a:r>
              <a:rPr kumimoji="1" lang="en-US" altLang="ja-JP" sz="6400" spc="600" dirty="0">
                <a:ln w="107950" cap="sq">
                  <a:solidFill>
                    <a:schemeClr val="bg1"/>
                  </a:solidFill>
                  <a:miter lim="800000"/>
                </a:ln>
                <a:solidFill>
                  <a:schemeClr val="bg1"/>
                </a:solidFill>
                <a:effectLst>
                  <a:outerShdw dist="63500" dir="2700000" algn="tl" rotWithShape="0">
                    <a:schemeClr val="bg1">
                      <a:lumMod val="75000"/>
                    </a:schemeClr>
                  </a:outerShdw>
                </a:effectLst>
                <a:latin typeface="FTT-ロウディ EB" panose="02000900000000000000" pitchFamily="2" charset="-128"/>
                <a:ea typeface="FTT-ロウディ EB" panose="02000900000000000000" pitchFamily="2" charset="-128"/>
              </a:rPr>
              <a:t>PORTFOLIO</a:t>
            </a:r>
            <a:endParaRPr kumimoji="1" lang="ja-JP" altLang="en-US" sz="6400" spc="600" dirty="0">
              <a:ln w="107950" cap="sq">
                <a:solidFill>
                  <a:schemeClr val="bg1"/>
                </a:solidFill>
                <a:miter lim="800000"/>
              </a:ln>
              <a:solidFill>
                <a:schemeClr val="bg1"/>
              </a:solidFill>
              <a:effectLst>
                <a:outerShdw dist="63500" dir="2700000" algn="tl" rotWithShape="0">
                  <a:schemeClr val="bg1">
                    <a:lumMod val="75000"/>
                  </a:schemeClr>
                </a:outerShdw>
              </a:effectLst>
              <a:latin typeface="FTT-ロウディ EB" panose="02000900000000000000" pitchFamily="2" charset="-128"/>
              <a:ea typeface="FTT-ロウディ EB" panose="02000900000000000000" pitchFamily="2" charset="-128"/>
            </a:endParaRPr>
          </a:p>
        </p:txBody>
      </p:sp>
      <p:sp>
        <p:nvSpPr>
          <p:cNvPr id="6" name="タイトル">
            <a:extLst>
              <a:ext uri="{FF2B5EF4-FFF2-40B4-BE49-F238E27FC236}">
                <a16:creationId xmlns:a16="http://schemas.microsoft.com/office/drawing/2014/main" id="{FC0F8D36-EDD2-80AD-C97A-58FC8D19B8B4}"/>
              </a:ext>
            </a:extLst>
          </p:cNvPr>
          <p:cNvSpPr txBox="1"/>
          <p:nvPr/>
        </p:nvSpPr>
        <p:spPr>
          <a:xfrm>
            <a:off x="4357005" y="739902"/>
            <a:ext cx="4570483" cy="1077218"/>
          </a:xfrm>
          <a:prstGeom prst="rect">
            <a:avLst/>
          </a:prstGeom>
          <a:noFill/>
          <a:ln>
            <a:noFill/>
          </a:ln>
        </p:spPr>
        <p:txBody>
          <a:bodyPr wrap="none" rtlCol="0">
            <a:spAutoFit/>
          </a:bodyPr>
          <a:lstStyle/>
          <a:p>
            <a:pPr algn="ctr"/>
            <a:r>
              <a:rPr kumimoji="1" lang="en-US" altLang="ja-JP" sz="6400" spc="600" dirty="0">
                <a:blipFill dpi="0" rotWithShape="1">
                  <a:blip r:embed="rId4"/>
                  <a:srcRect/>
                  <a:stretch>
                    <a:fillRect/>
                  </a:stretch>
                </a:blipFill>
                <a:effectLst>
                  <a:outerShdw blurRad="12700" algn="ctr" rotWithShape="0">
                    <a:prstClr val="black"/>
                  </a:outerShdw>
                </a:effectLst>
                <a:latin typeface="FTT-ロウディ EB" panose="02000900000000000000" pitchFamily="2" charset="-128"/>
                <a:ea typeface="FTT-ロウディ EB" panose="02000900000000000000" pitchFamily="2" charset="-128"/>
              </a:rPr>
              <a:t>PORTFOLIO</a:t>
            </a:r>
            <a:endParaRPr kumimoji="1" lang="ja-JP" altLang="en-US" sz="6400" spc="600" dirty="0">
              <a:blipFill dpi="0" rotWithShape="1">
                <a:blip r:embed="rId4"/>
                <a:srcRect/>
                <a:stretch>
                  <a:fillRect/>
                </a:stretch>
              </a:blipFill>
              <a:effectLst>
                <a:outerShdw blurRad="12700" algn="ctr" rotWithShape="0">
                  <a:prstClr val="black"/>
                </a:outerShdw>
              </a:effectLst>
              <a:latin typeface="FTT-ロウディ EB" panose="02000900000000000000" pitchFamily="2" charset="-128"/>
              <a:ea typeface="FTT-ロウディ EB" panose="02000900000000000000" pitchFamily="2" charset="-128"/>
            </a:endParaRPr>
          </a:p>
        </p:txBody>
      </p:sp>
      <p:sp>
        <p:nvSpPr>
          <p:cNvPr id="4" name="学校">
            <a:extLst>
              <a:ext uri="{FF2B5EF4-FFF2-40B4-BE49-F238E27FC236}">
                <a16:creationId xmlns:a16="http://schemas.microsoft.com/office/drawing/2014/main" id="{BBDF3EBA-483D-2BB4-5447-B3ABDE9227E6}"/>
              </a:ext>
            </a:extLst>
          </p:cNvPr>
          <p:cNvSpPr txBox="1"/>
          <p:nvPr/>
        </p:nvSpPr>
        <p:spPr>
          <a:xfrm>
            <a:off x="215997" y="5519356"/>
            <a:ext cx="4511171" cy="1015663"/>
          </a:xfrm>
          <a:prstGeom prst="rect">
            <a:avLst/>
          </a:prstGeom>
          <a:noFill/>
        </p:spPr>
        <p:txBody>
          <a:bodyPr wrap="none" rtlCol="0">
            <a:spAutoFit/>
          </a:bodyPr>
          <a:lstStyle/>
          <a:p>
            <a:r>
              <a:rPr kumimoji="1" lang="en-US" altLang="ja-JP" sz="3000" dirty="0">
                <a:latin typeface="ＭＳ Ｐゴシック" panose="020B0600070205080204" pitchFamily="50" charset="-128"/>
                <a:ea typeface="ＭＳ Ｐゴシック" panose="020B0600070205080204" pitchFamily="50" charset="-128"/>
              </a:rPr>
              <a:t>HAL</a:t>
            </a:r>
            <a:r>
              <a:rPr kumimoji="1" lang="ja-JP" altLang="en-US" sz="3000" dirty="0">
                <a:latin typeface="ＭＳ Ｐゴシック" panose="020B0600070205080204" pitchFamily="50" charset="-128"/>
                <a:ea typeface="ＭＳ Ｐゴシック" panose="020B0600070205080204" pitchFamily="50" charset="-128"/>
              </a:rPr>
              <a:t>東京</a:t>
            </a:r>
            <a:endParaRPr kumimoji="1" lang="en-US" altLang="ja-JP" sz="3000" dirty="0">
              <a:latin typeface="ＭＳ Ｐゴシック" panose="020B0600070205080204" pitchFamily="50" charset="-128"/>
              <a:ea typeface="ＭＳ Ｐゴシック" panose="020B0600070205080204" pitchFamily="50" charset="-128"/>
            </a:endParaRPr>
          </a:p>
          <a:p>
            <a:r>
              <a:rPr kumimoji="1" lang="ja-JP" altLang="en-US" sz="3000" dirty="0">
                <a:latin typeface="ＭＳ Ｐゴシック" panose="020B0600070205080204" pitchFamily="50" charset="-128"/>
                <a:ea typeface="ＭＳ Ｐゴシック" panose="020B0600070205080204" pitchFamily="50" charset="-128"/>
              </a:rPr>
              <a:t>昼間部　ゲーム４年制学科</a:t>
            </a:r>
          </a:p>
        </p:txBody>
      </p:sp>
      <p:sp>
        <p:nvSpPr>
          <p:cNvPr id="5" name="名前">
            <a:extLst>
              <a:ext uri="{FF2B5EF4-FFF2-40B4-BE49-F238E27FC236}">
                <a16:creationId xmlns:a16="http://schemas.microsoft.com/office/drawing/2014/main" id="{A920991F-6083-D2EB-4793-CD28AAA307DC}"/>
              </a:ext>
            </a:extLst>
          </p:cNvPr>
          <p:cNvSpPr txBox="1"/>
          <p:nvPr/>
        </p:nvSpPr>
        <p:spPr>
          <a:xfrm>
            <a:off x="4685453" y="5499317"/>
            <a:ext cx="4241867" cy="1015663"/>
          </a:xfrm>
          <a:prstGeom prst="rect">
            <a:avLst/>
          </a:prstGeom>
          <a:noFill/>
        </p:spPr>
        <p:txBody>
          <a:bodyPr wrap="none" rtlCol="0">
            <a:spAutoFit/>
          </a:bodyPr>
          <a:lstStyle/>
          <a:p>
            <a:r>
              <a:rPr kumimoji="1" lang="ja-JP" altLang="en-US" sz="6000" dirty="0">
                <a:latin typeface="ＭＳ Ｐゴシック" panose="020B0600070205080204" pitchFamily="50" charset="-128"/>
                <a:ea typeface="ＭＳ Ｐゴシック" panose="020B0600070205080204" pitchFamily="50" charset="-128"/>
              </a:rPr>
              <a:t>向 山　陸 登</a:t>
            </a:r>
          </a:p>
        </p:txBody>
      </p:sp>
      <p:sp>
        <p:nvSpPr>
          <p:cNvPr id="7" name="制作期間">
            <a:extLst>
              <a:ext uri="{FF2B5EF4-FFF2-40B4-BE49-F238E27FC236}">
                <a16:creationId xmlns:a16="http://schemas.microsoft.com/office/drawing/2014/main" id="{F304C9B5-E4E5-082C-03F0-82457CF8225D}"/>
              </a:ext>
            </a:extLst>
          </p:cNvPr>
          <p:cNvSpPr txBox="1"/>
          <p:nvPr/>
        </p:nvSpPr>
        <p:spPr>
          <a:xfrm>
            <a:off x="4397030" y="1678857"/>
            <a:ext cx="2149948" cy="553998"/>
          </a:xfrm>
          <a:prstGeom prst="rect">
            <a:avLst/>
          </a:prstGeom>
          <a:noFill/>
        </p:spPr>
        <p:txBody>
          <a:bodyPr wrap="none" rtlCol="0">
            <a:spAutoFit/>
          </a:bodyPr>
          <a:lstStyle/>
          <a:p>
            <a:r>
              <a:rPr kumimoji="1" lang="en-US" altLang="ja-JP" sz="3000" dirty="0">
                <a:solidFill>
                  <a:srgbClr val="3E5181"/>
                </a:solidFill>
                <a:latin typeface="ＭＳ Ｐゴシック" panose="020B0600070205080204" pitchFamily="50" charset="-128"/>
                <a:ea typeface="ＭＳ Ｐゴシック" panose="020B0600070205080204" pitchFamily="50" charset="-128"/>
              </a:rPr>
              <a:t>2021 - 2023</a:t>
            </a:r>
            <a:endParaRPr kumimoji="1" lang="ja-JP" altLang="en-US" sz="3000" dirty="0">
              <a:solidFill>
                <a:srgbClr val="3E518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69205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a:extLst>
              <a:ext uri="{FF2B5EF4-FFF2-40B4-BE49-F238E27FC236}">
                <a16:creationId xmlns:a16="http://schemas.microsoft.com/office/drawing/2014/main" id="{94922E6A-25B8-94AA-6ADC-B94613841A1B}"/>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 PROFILE -</a:t>
            </a:r>
          </a:p>
        </p:txBody>
      </p:sp>
      <p:sp>
        <p:nvSpPr>
          <p:cNvPr id="8" name="テキスト">
            <a:extLst>
              <a:ext uri="{FF2B5EF4-FFF2-40B4-BE49-F238E27FC236}">
                <a16:creationId xmlns:a16="http://schemas.microsoft.com/office/drawing/2014/main" id="{2F1A0608-2BD7-CDF5-B3FA-88190F07D223}"/>
              </a:ext>
            </a:extLst>
          </p:cNvPr>
          <p:cNvSpPr txBox="1"/>
          <p:nvPr/>
        </p:nvSpPr>
        <p:spPr>
          <a:xfrm>
            <a:off x="2290890" y="900000"/>
            <a:ext cx="1273105" cy="1689373"/>
          </a:xfrm>
          <a:prstGeom prst="rect">
            <a:avLst/>
          </a:prstGeom>
          <a:noFill/>
          <a:ln w="38100">
            <a:noFill/>
          </a:ln>
        </p:spPr>
        <p:txBody>
          <a:bodyPr wrap="none" rtlCol="0" anchor="t">
            <a:spAutoFit/>
          </a:bodyPr>
          <a:lstStyle/>
          <a:p>
            <a:pPr>
              <a:lnSpc>
                <a:spcPct val="150000"/>
              </a:lnSpc>
            </a:pP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氏　　　名</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生年月日</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趣　　　味</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作品データ</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9" name="テキスト">
            <a:extLst>
              <a:ext uri="{FF2B5EF4-FFF2-40B4-BE49-F238E27FC236}">
                <a16:creationId xmlns:a16="http://schemas.microsoft.com/office/drawing/2014/main" id="{CBA15FBA-9BB9-C21D-36A9-884C4B642E81}"/>
              </a:ext>
            </a:extLst>
          </p:cNvPr>
          <p:cNvSpPr txBox="1"/>
          <p:nvPr/>
        </p:nvSpPr>
        <p:spPr>
          <a:xfrm>
            <a:off x="4668734" y="899999"/>
            <a:ext cx="2300630" cy="1689373"/>
          </a:xfrm>
          <a:prstGeom prst="rect">
            <a:avLst/>
          </a:prstGeom>
          <a:noFill/>
          <a:ln w="38100">
            <a:noFill/>
          </a:ln>
        </p:spPr>
        <p:txBody>
          <a:bodyPr wrap="none" rtlCol="0" anchor="t">
            <a:spAutoFit/>
          </a:bodyPr>
          <a:lstStyle/>
          <a:p>
            <a:pPr>
              <a:lnSpc>
                <a:spcPct val="150000"/>
              </a:lnSpc>
            </a:pP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向山 陸登</a:t>
            </a:r>
            <a:endPar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2002</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6</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月</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25</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日</a:t>
            </a:r>
            <a:endPar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散歩 ・ アニメ鑑賞</a:t>
            </a:r>
            <a:endPar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https://bit.ly/4bdly55</a:t>
            </a:r>
          </a:p>
        </p:txBody>
      </p:sp>
      <p:sp>
        <p:nvSpPr>
          <p:cNvPr id="23" name="テキスト">
            <a:extLst>
              <a:ext uri="{FF2B5EF4-FFF2-40B4-BE49-F238E27FC236}">
                <a16:creationId xmlns:a16="http://schemas.microsoft.com/office/drawing/2014/main" id="{782C6FD3-1BCB-8C45-84C3-23FFBCA0E4C0}"/>
              </a:ext>
            </a:extLst>
          </p:cNvPr>
          <p:cNvSpPr txBox="1"/>
          <p:nvPr/>
        </p:nvSpPr>
        <p:spPr>
          <a:xfrm>
            <a:off x="2290890" y="2880000"/>
            <a:ext cx="1696298" cy="369332"/>
          </a:xfrm>
          <a:prstGeom prst="rect">
            <a:avLst/>
          </a:prstGeom>
          <a:noFill/>
        </p:spPr>
        <p:txBody>
          <a:bodyPr wrap="none" rtlCol="0">
            <a:spAutoFit/>
          </a:bodyPr>
          <a:lstStyle/>
          <a:p>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使用言語</a:t>
            </a:r>
            <a:r>
              <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年数</a:t>
            </a:r>
          </a:p>
        </p:txBody>
      </p:sp>
      <p:sp>
        <p:nvSpPr>
          <p:cNvPr id="25" name="テキスト">
            <a:extLst>
              <a:ext uri="{FF2B5EF4-FFF2-40B4-BE49-F238E27FC236}">
                <a16:creationId xmlns:a16="http://schemas.microsoft.com/office/drawing/2014/main" id="{A401F9FB-006D-64A4-E675-BE3FD993F038}"/>
              </a:ext>
            </a:extLst>
          </p:cNvPr>
          <p:cNvSpPr txBox="1"/>
          <p:nvPr/>
        </p:nvSpPr>
        <p:spPr>
          <a:xfrm>
            <a:off x="4668734" y="2880000"/>
            <a:ext cx="3312125" cy="369332"/>
          </a:xfrm>
          <a:prstGeom prst="rect">
            <a:avLst/>
          </a:prstGeom>
          <a:noFill/>
          <a:ln w="38100" cap="sq">
            <a:solidFill>
              <a:schemeClr val="bg1">
                <a:lumMod val="75000"/>
              </a:schemeClr>
            </a:solidFill>
            <a:miter lim="800000"/>
          </a:ln>
        </p:spPr>
        <p:txBody>
          <a:bodyPr wrap="square" rtlCol="0" anchor="ctr">
            <a:spAutoFit/>
          </a:bodyPr>
          <a:lstStyle/>
          <a:p>
            <a:r>
              <a:rPr kumimoji="1" lang="en-US" altLang="ja-JP" spc="-150" dirty="0">
                <a:solidFill>
                  <a:schemeClr val="tx1">
                    <a:lumMod val="75000"/>
                    <a:lumOff val="25000"/>
                  </a:schemeClr>
                </a:solidFill>
                <a:latin typeface="ＭＳ Ｐゴシック" panose="020B0600070205080204" pitchFamily="50" charset="-128"/>
                <a:ea typeface="ＭＳ Ｐゴシック" panose="020B0600070205080204" pitchFamily="50" charset="-128"/>
              </a:rPr>
              <a:t>C/C++</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 C# 4</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 ・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HLSL 1</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a:t>
            </a:r>
            <a:endParaRPr kumimoji="1" lang="en-US" altLang="ja-JP" dirty="0">
              <a:solidFill>
                <a:schemeClr val="bg1"/>
              </a:solidFill>
              <a:latin typeface="ＭＳ Ｐゴシック" panose="020B0600070205080204" pitchFamily="50" charset="-128"/>
              <a:ea typeface="ＭＳ Ｐゴシック" panose="020B0600070205080204" pitchFamily="50" charset="-128"/>
            </a:endParaRPr>
          </a:p>
        </p:txBody>
      </p:sp>
      <p:pic>
        <p:nvPicPr>
          <p:cNvPr id="1026" name="イメージ" descr="ペットと人の｢幸せな共生｣のために──ロイヤルカナンのリーダーシップとは | Business Insider Japan" hidden="1">
            <a:extLst>
              <a:ext uri="{FF2B5EF4-FFF2-40B4-BE49-F238E27FC236}">
                <a16:creationId xmlns:a16="http://schemas.microsoft.com/office/drawing/2014/main" id="{01E9D2B9-1BE6-6201-046B-0CB30877B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900000"/>
            <a:ext cx="3600000" cy="2401870"/>
          </a:xfrm>
          <a:prstGeom prst="rect">
            <a:avLst/>
          </a:prstGeom>
          <a:noFill/>
          <a:effectLst>
            <a:outerShdw blurRad="12700" dist="63500" dir="8100000" algn="tr" rotWithShape="0">
              <a:schemeClr val="bg1">
                <a:lumMod val="75000"/>
                <a:alpha val="50000"/>
              </a:schemeClr>
            </a:outerShdw>
          </a:effectLst>
          <a:extLst>
            <a:ext uri="{909E8E84-426E-40DD-AFC4-6F175D3DCCD1}">
              <a14:hiddenFill xmlns:a14="http://schemas.microsoft.com/office/drawing/2010/main">
                <a:solidFill>
                  <a:srgbClr val="FFFFFF"/>
                </a:solidFill>
              </a14:hiddenFill>
            </a:ext>
          </a:extLst>
        </p:spPr>
      </p:pic>
      <p:sp>
        <p:nvSpPr>
          <p:cNvPr id="6" name="テキスト">
            <a:extLst>
              <a:ext uri="{FF2B5EF4-FFF2-40B4-BE49-F238E27FC236}">
                <a16:creationId xmlns:a16="http://schemas.microsoft.com/office/drawing/2014/main" id="{DBE76AE7-E4EA-3445-C270-221FD1602C8B}"/>
              </a:ext>
            </a:extLst>
          </p:cNvPr>
          <p:cNvSpPr txBox="1"/>
          <p:nvPr/>
        </p:nvSpPr>
        <p:spPr>
          <a:xfrm>
            <a:off x="252000" y="3600000"/>
            <a:ext cx="1770036" cy="369332"/>
          </a:xfrm>
          <a:prstGeom prst="rect">
            <a:avLst/>
          </a:prstGeom>
          <a:noFill/>
        </p:spPr>
        <p:txBody>
          <a:bodyPr wrap="none" rtlCol="0">
            <a:spAutoFit/>
          </a:bodyPr>
          <a:lstStyle/>
          <a:p>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使用可能ツール</a:t>
            </a:r>
          </a:p>
        </p:txBody>
      </p:sp>
      <p:sp>
        <p:nvSpPr>
          <p:cNvPr id="7" name="テキスト">
            <a:extLst>
              <a:ext uri="{FF2B5EF4-FFF2-40B4-BE49-F238E27FC236}">
                <a16:creationId xmlns:a16="http://schemas.microsoft.com/office/drawing/2014/main" id="{374B0307-6052-6917-C397-9EE16B07D4E6}"/>
              </a:ext>
            </a:extLst>
          </p:cNvPr>
          <p:cNvSpPr txBox="1"/>
          <p:nvPr/>
        </p:nvSpPr>
        <p:spPr>
          <a:xfrm>
            <a:off x="2290890" y="3624518"/>
            <a:ext cx="1717137" cy="369332"/>
          </a:xfrm>
          <a:prstGeom prst="rect">
            <a:avLst/>
          </a:prstGeom>
          <a:solidFill>
            <a:schemeClr val="bg1">
              <a:lumMod val="65000"/>
            </a:schemeClr>
          </a:solidFill>
          <a:ln w="38100" cap="sq">
            <a:solidFill>
              <a:schemeClr val="bg1">
                <a:lumMod val="75000"/>
              </a:schemeClr>
            </a:solidFill>
            <a:miter lim="800000"/>
          </a:ln>
        </p:spPr>
        <p:txBody>
          <a:bodyPr wrap="square" rtlCol="0" anchor="ctr">
            <a:spAutoFit/>
          </a:bodyPr>
          <a:lstStyle/>
          <a:p>
            <a:pPr algn="ctr"/>
            <a:r>
              <a:rPr kumimoji="1" lang="ja-JP" altLang="en-US" sz="1400" spc="-150" dirty="0">
                <a:solidFill>
                  <a:schemeClr val="bg1"/>
                </a:solidFill>
                <a:latin typeface="ＭＳ Ｐゴシック" panose="020B0600070205080204" pitchFamily="50" charset="-128"/>
                <a:ea typeface="ＭＳ Ｐゴシック" panose="020B0600070205080204" pitchFamily="50" charset="-128"/>
              </a:rPr>
              <a:t>使用歴</a:t>
            </a:r>
            <a:r>
              <a:rPr kumimoji="1" lang="ja-JP" altLang="en-US" sz="1600" spc="-150" dirty="0">
                <a:solidFill>
                  <a:schemeClr val="bg1"/>
                </a:solidFill>
                <a:latin typeface="ＭＳ Ｐゴシック" panose="020B0600070205080204" pitchFamily="50" charset="-128"/>
                <a:ea typeface="ＭＳ Ｐゴシック" panose="020B0600070205080204" pitchFamily="50" charset="-128"/>
              </a:rPr>
              <a:t> </a:t>
            </a:r>
            <a:r>
              <a:rPr kumimoji="1" lang="en-US" altLang="ja-JP" spc="-150" dirty="0">
                <a:solidFill>
                  <a:schemeClr val="bg1"/>
                </a:solidFill>
                <a:latin typeface="ＭＳ Ｐゴシック" panose="020B0600070205080204" pitchFamily="50" charset="-128"/>
                <a:ea typeface="ＭＳ Ｐゴシック" panose="020B0600070205080204" pitchFamily="50" charset="-128"/>
              </a:rPr>
              <a:t>1</a:t>
            </a:r>
            <a:r>
              <a:rPr kumimoji="1" lang="ja-JP" altLang="en-US" spc="-150" dirty="0">
                <a:solidFill>
                  <a:schemeClr val="bg1"/>
                </a:solidFill>
                <a:latin typeface="ＭＳ Ｐゴシック" panose="020B0600070205080204" pitchFamily="50" charset="-128"/>
                <a:ea typeface="ＭＳ Ｐゴシック" panose="020B0600070205080204" pitchFamily="50" charset="-128"/>
              </a:rPr>
              <a:t>年未満</a:t>
            </a:r>
            <a:endParaRPr kumimoji="1" lang="en-US" altLang="ja-JP" spc="-150" dirty="0">
              <a:solidFill>
                <a:schemeClr val="bg1"/>
              </a:solidFill>
              <a:latin typeface="ＭＳ Ｐゴシック" panose="020B0600070205080204" pitchFamily="50" charset="-128"/>
              <a:ea typeface="ＭＳ Ｐゴシック" panose="020B0600070205080204" pitchFamily="50" charset="-128"/>
            </a:endParaRPr>
          </a:p>
        </p:txBody>
      </p:sp>
      <p:sp>
        <p:nvSpPr>
          <p:cNvPr id="14" name="テキスト">
            <a:extLst>
              <a:ext uri="{FF2B5EF4-FFF2-40B4-BE49-F238E27FC236}">
                <a16:creationId xmlns:a16="http://schemas.microsoft.com/office/drawing/2014/main" id="{FFA62736-FA8B-1022-C318-A0E6029E886B}"/>
              </a:ext>
            </a:extLst>
          </p:cNvPr>
          <p:cNvSpPr txBox="1"/>
          <p:nvPr/>
        </p:nvSpPr>
        <p:spPr>
          <a:xfrm>
            <a:off x="4008025" y="3624518"/>
            <a:ext cx="4879862" cy="369332"/>
          </a:xfrm>
          <a:prstGeom prst="rect">
            <a:avLst/>
          </a:prstGeom>
          <a:noFill/>
          <a:ln w="38100" cap="sq">
            <a:solidFill>
              <a:schemeClr val="bg1">
                <a:lumMod val="75000"/>
              </a:schemeClr>
            </a:solidFill>
            <a:miter lim="800000"/>
          </a:ln>
        </p:spPr>
        <p:txBody>
          <a:bodyPr wrap="square" rtlCol="0" anchor="ctr">
            <a:spAutoFit/>
          </a:bodyPr>
          <a:lstStyle/>
          <a:p>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GitHub</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 Maya </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UnrealEngine</a:t>
            </a:r>
            <a:endParaRPr kumimoji="1" lang="en-US" altLang="ja-JP" spc="-150" dirty="0">
              <a:solidFill>
                <a:schemeClr val="bg1"/>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F3C4EEB5-7DBF-B2ED-D125-9DCD2E67D54E}"/>
              </a:ext>
            </a:extLst>
          </p:cNvPr>
          <p:cNvSpPr txBox="1"/>
          <p:nvPr/>
        </p:nvSpPr>
        <p:spPr>
          <a:xfrm>
            <a:off x="2290890" y="3993850"/>
            <a:ext cx="1717137" cy="369332"/>
          </a:xfrm>
          <a:prstGeom prst="rect">
            <a:avLst/>
          </a:prstGeom>
          <a:solidFill>
            <a:schemeClr val="bg1">
              <a:lumMod val="65000"/>
            </a:schemeClr>
          </a:solidFill>
          <a:ln w="38100" cap="sq">
            <a:solidFill>
              <a:schemeClr val="bg1">
                <a:lumMod val="75000"/>
              </a:schemeClr>
            </a:solidFill>
            <a:miter lim="800000"/>
          </a:ln>
        </p:spPr>
        <p:txBody>
          <a:bodyPr wrap="square" rtlCol="0" anchor="ctr">
            <a:spAutoFit/>
          </a:bodyPr>
          <a:lstStyle/>
          <a:p>
            <a:pPr algn="ctr"/>
            <a:r>
              <a:rPr kumimoji="1" lang="ja-JP" altLang="en-US" sz="1400" spc="-150" dirty="0">
                <a:solidFill>
                  <a:schemeClr val="bg1"/>
                </a:solidFill>
                <a:latin typeface="ＭＳ Ｐゴシック" panose="020B0600070205080204" pitchFamily="50" charset="-128"/>
                <a:ea typeface="ＭＳ Ｐゴシック" panose="020B0600070205080204" pitchFamily="50" charset="-128"/>
              </a:rPr>
              <a:t>使用歴</a:t>
            </a:r>
            <a:r>
              <a:rPr kumimoji="1" lang="ja-JP" altLang="en-US" sz="1600" spc="-150" dirty="0">
                <a:solidFill>
                  <a:schemeClr val="bg1"/>
                </a:solidFill>
                <a:latin typeface="ＭＳ Ｐゴシック" panose="020B0600070205080204" pitchFamily="50" charset="-128"/>
                <a:ea typeface="ＭＳ Ｐゴシック" panose="020B0600070205080204" pitchFamily="50" charset="-128"/>
              </a:rPr>
              <a:t> </a:t>
            </a:r>
            <a:r>
              <a:rPr kumimoji="1" lang="en-US" altLang="ja-JP" spc="-150" dirty="0">
                <a:solidFill>
                  <a:schemeClr val="bg1"/>
                </a:solidFill>
                <a:latin typeface="ＭＳ Ｐゴシック" panose="020B0600070205080204" pitchFamily="50" charset="-128"/>
                <a:ea typeface="ＭＳ Ｐゴシック" panose="020B0600070205080204" pitchFamily="50" charset="-128"/>
              </a:rPr>
              <a:t>2</a:t>
            </a:r>
            <a:r>
              <a:rPr kumimoji="1" lang="ja-JP" altLang="en-US" spc="-150" dirty="0">
                <a:solidFill>
                  <a:schemeClr val="bg1"/>
                </a:solidFill>
                <a:latin typeface="ＭＳ Ｐゴシック" panose="020B0600070205080204" pitchFamily="50" charset="-128"/>
                <a:ea typeface="ＭＳ Ｐゴシック" panose="020B0600070205080204" pitchFamily="50" charset="-128"/>
              </a:rPr>
              <a:t>年以上</a:t>
            </a:r>
            <a:endParaRPr kumimoji="1" lang="en-US" altLang="ja-JP" spc="-150" dirty="0">
              <a:solidFill>
                <a:schemeClr val="bg1"/>
              </a:solidFill>
              <a:latin typeface="ＭＳ Ｐゴシック" panose="020B0600070205080204" pitchFamily="50" charset="-128"/>
              <a:ea typeface="ＭＳ Ｐゴシック" panose="020B0600070205080204" pitchFamily="50" charset="-128"/>
            </a:endParaRPr>
          </a:p>
        </p:txBody>
      </p:sp>
      <p:sp>
        <p:nvSpPr>
          <p:cNvPr id="18" name="テキスト">
            <a:extLst>
              <a:ext uri="{FF2B5EF4-FFF2-40B4-BE49-F238E27FC236}">
                <a16:creationId xmlns:a16="http://schemas.microsoft.com/office/drawing/2014/main" id="{6A26A015-B242-942A-A38C-522750942638}"/>
              </a:ext>
            </a:extLst>
          </p:cNvPr>
          <p:cNvSpPr txBox="1"/>
          <p:nvPr/>
        </p:nvSpPr>
        <p:spPr>
          <a:xfrm>
            <a:off x="4008027" y="3993850"/>
            <a:ext cx="4879862" cy="369332"/>
          </a:xfrm>
          <a:prstGeom prst="rect">
            <a:avLst/>
          </a:prstGeom>
          <a:noFill/>
          <a:ln w="38100" cap="sq">
            <a:solidFill>
              <a:schemeClr val="bg1">
                <a:lumMod val="75000"/>
              </a:schemeClr>
            </a:solidFill>
            <a:miter lim="800000"/>
          </a:ln>
        </p:spPr>
        <p:txBody>
          <a:bodyPr wrap="square" rtlCol="0" anchor="ctr">
            <a:spAutoFit/>
          </a:bodyPr>
          <a:lstStyle/>
          <a:p>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Photoshop</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 </a:t>
            </a:r>
            <a:r>
              <a:rPr kumimoji="1" lang="en-US" altLang="ja-JP"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PremierePro</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 </a:t>
            </a:r>
            <a:r>
              <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a:t>
            </a:r>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 ・ </a:t>
            </a:r>
            <a:r>
              <a:rPr kumimoji="1" lang="en-US" altLang="ja-JP"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endParaRPr kumimoji="1" lang="en-US" altLang="ja-JP" dirty="0">
              <a:solidFill>
                <a:schemeClr val="bg1"/>
              </a:solidFill>
              <a:latin typeface="ＭＳ Ｐゴシック" panose="020B0600070205080204" pitchFamily="50" charset="-128"/>
              <a:ea typeface="ＭＳ Ｐゴシック" panose="020B0600070205080204" pitchFamily="50" charset="-128"/>
            </a:endParaRPr>
          </a:p>
        </p:txBody>
      </p:sp>
      <p:sp>
        <p:nvSpPr>
          <p:cNvPr id="28" name="テキスト">
            <a:extLst>
              <a:ext uri="{FF2B5EF4-FFF2-40B4-BE49-F238E27FC236}">
                <a16:creationId xmlns:a16="http://schemas.microsoft.com/office/drawing/2014/main" id="{1961796F-62AA-A18A-BB00-710D757A424D}"/>
              </a:ext>
            </a:extLst>
          </p:cNvPr>
          <p:cNvSpPr txBox="1"/>
          <p:nvPr/>
        </p:nvSpPr>
        <p:spPr>
          <a:xfrm>
            <a:off x="4268071" y="6519446"/>
            <a:ext cx="607859"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-1-</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197CD1F5-E6B3-E477-9B12-28E746BB42AE}"/>
              </a:ext>
            </a:extLst>
          </p:cNvPr>
          <p:cNvSpPr txBox="1"/>
          <p:nvPr/>
        </p:nvSpPr>
        <p:spPr>
          <a:xfrm>
            <a:off x="252000" y="5466499"/>
            <a:ext cx="3748142" cy="646331"/>
          </a:xfrm>
          <a:prstGeom prst="rect">
            <a:avLst/>
          </a:prstGeom>
          <a:noFill/>
          <a:ln w="38100">
            <a:noFill/>
          </a:ln>
        </p:spPr>
        <p:txBody>
          <a:bodyPr wrap="none" rtlCol="0" anchor="ctr">
            <a:spAutoFit/>
          </a:bodyPr>
          <a:lstStyle/>
          <a:p>
            <a:r>
              <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2P - </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回せ！ぺん忍道畳</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6P - </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奇妙なメガネハウスからの脱出</a:t>
            </a:r>
            <a:endParaRPr kumimoji="1" lang="en-US" altLang="ja-JP" b="1" dirty="0">
              <a:solidFill>
                <a:schemeClr val="bg1"/>
              </a:solidFill>
              <a:latin typeface="ＭＳ Ｐゴシック" panose="020B0600070205080204" pitchFamily="50" charset="-128"/>
              <a:ea typeface="ＭＳ Ｐゴシック" panose="020B0600070205080204" pitchFamily="50" charset="-128"/>
            </a:endParaRPr>
          </a:p>
        </p:txBody>
      </p:sp>
      <p:sp>
        <p:nvSpPr>
          <p:cNvPr id="10" name="タイトル">
            <a:extLst>
              <a:ext uri="{FF2B5EF4-FFF2-40B4-BE49-F238E27FC236}">
                <a16:creationId xmlns:a16="http://schemas.microsoft.com/office/drawing/2014/main" id="{8C3BC6F0-DDE0-AFFE-1951-0EAA8D1B61B4}"/>
              </a:ext>
            </a:extLst>
          </p:cNvPr>
          <p:cNvSpPr txBox="1"/>
          <p:nvPr/>
        </p:nvSpPr>
        <p:spPr>
          <a:xfrm>
            <a:off x="252000" y="4860000"/>
            <a:ext cx="8640000" cy="468000"/>
          </a:xfrm>
          <a:prstGeom prst="rect">
            <a:avLst/>
          </a:prstGeom>
          <a:solidFill>
            <a:schemeClr val="bg1">
              <a:lumMod val="85000"/>
            </a:schemeClr>
          </a:solidFill>
        </p:spPr>
        <p:txBody>
          <a:bodyPr wrap="square" rtlCol="0" anchor="ctr">
            <a:spAutoFit/>
          </a:bodyPr>
          <a:lstStyle/>
          <a:p>
            <a:pPr algn="ct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 CONTENTS -</a:t>
            </a:r>
          </a:p>
        </p:txBody>
      </p:sp>
      <p:pic>
        <p:nvPicPr>
          <p:cNvPr id="4" name="図 3" descr="スーツを着た男性&#10;&#10;自動的に生成された説明">
            <a:extLst>
              <a:ext uri="{FF2B5EF4-FFF2-40B4-BE49-F238E27FC236}">
                <a16:creationId xmlns:a16="http://schemas.microsoft.com/office/drawing/2014/main" id="{04D350DF-AA8D-8FA7-A40F-FE5072D11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44" y="899999"/>
            <a:ext cx="1800000" cy="2399999"/>
          </a:xfrm>
          <a:prstGeom prst="rect">
            <a:avLst/>
          </a:prstGeom>
        </p:spPr>
      </p:pic>
    </p:spTree>
    <p:extLst>
      <p:ext uri="{BB962C8B-B14F-4D97-AF65-F5344CB8AC3E}">
        <p14:creationId xmlns:p14="http://schemas.microsoft.com/office/powerpoint/2010/main" val="102519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a:extLst>
              <a:ext uri="{FF2B5EF4-FFF2-40B4-BE49-F238E27FC236}">
                <a16:creationId xmlns:a16="http://schemas.microsoft.com/office/drawing/2014/main" id="{1F37FC9B-B443-C656-AAE5-0342B7816D01}"/>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2" name="テキスト">
            <a:extLst>
              <a:ext uri="{FF2B5EF4-FFF2-40B4-BE49-F238E27FC236}">
                <a16:creationId xmlns:a16="http://schemas.microsoft.com/office/drawing/2014/main" id="{32A6256C-4178-E4EA-7543-50136F66863B}"/>
              </a:ext>
            </a:extLst>
          </p:cNvPr>
          <p:cNvSpPr txBox="1"/>
          <p:nvPr/>
        </p:nvSpPr>
        <p:spPr>
          <a:xfrm>
            <a:off x="252000" y="1080000"/>
            <a:ext cx="1116011" cy="2123658"/>
          </a:xfrm>
          <a:prstGeom prst="rect">
            <a:avLst/>
          </a:prstGeom>
          <a:noFill/>
          <a:ln w="38100">
            <a:noFill/>
          </a:ln>
        </p:spPr>
        <p:txBody>
          <a:bodyPr wrap="none" rtlCol="0">
            <a:spAutoFit/>
          </a:bodyPr>
          <a:lstStyle/>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・制作ツール</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・受賞履歴</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・関連フォルダ</a:t>
            </a:r>
          </a:p>
        </p:txBody>
      </p:sp>
      <p:sp>
        <p:nvSpPr>
          <p:cNvPr id="17" name="テキスト">
            <a:extLst>
              <a:ext uri="{FF2B5EF4-FFF2-40B4-BE49-F238E27FC236}">
                <a16:creationId xmlns:a16="http://schemas.microsoft.com/office/drawing/2014/main" id="{BE1F2F84-5D74-A6AD-8259-574ED5D7417E}"/>
              </a:ext>
            </a:extLst>
          </p:cNvPr>
          <p:cNvSpPr txBox="1"/>
          <p:nvPr/>
        </p:nvSpPr>
        <p:spPr>
          <a:xfrm>
            <a:off x="1368011" y="1080000"/>
            <a:ext cx="3725700" cy="2123658"/>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３ヶ月（</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02/01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05/31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 2021.315f1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2017</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Plastic SCM</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レベルデザイナー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サウンドエフェクト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ゲーム大賞　アマチュア部門　一次審査通過</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ゲームクリエイター甲子園　デジタルハーツ賞　受賞</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回せ！ぺん忍道畳</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.zip</a:t>
            </a:r>
            <a:endPar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5" name="図" descr="アイコン&#10;&#10;自動的に生成された説明">
            <a:extLst>
              <a:ext uri="{FF2B5EF4-FFF2-40B4-BE49-F238E27FC236}">
                <a16:creationId xmlns:a16="http://schemas.microsoft.com/office/drawing/2014/main" id="{69B7F381-02E6-C136-5221-165B9944303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3292" y="2408956"/>
            <a:ext cx="360000" cy="360000"/>
          </a:xfrm>
          <a:prstGeom prst="rect">
            <a:avLst/>
          </a:prstGeom>
        </p:spPr>
      </p:pic>
      <p:pic>
        <p:nvPicPr>
          <p:cNvPr id="13" name="図" descr="建物, 家, グリーン, テーブル が含まれている画像&#10;&#10;自動的に生成された説明">
            <a:extLst>
              <a:ext uri="{FF2B5EF4-FFF2-40B4-BE49-F238E27FC236}">
                <a16:creationId xmlns:a16="http://schemas.microsoft.com/office/drawing/2014/main" id="{D209CE27-5FC4-C710-A851-E880A80CF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600" y="1061829"/>
            <a:ext cx="3837400" cy="2158538"/>
          </a:xfrm>
          <a:prstGeom prst="rect">
            <a:avLst/>
          </a:prstGeom>
        </p:spPr>
      </p:pic>
      <p:sp>
        <p:nvSpPr>
          <p:cNvPr id="6" name="長方形">
            <a:extLst>
              <a:ext uri="{FF2B5EF4-FFF2-40B4-BE49-F238E27FC236}">
                <a16:creationId xmlns:a16="http://schemas.microsoft.com/office/drawing/2014/main" id="{57811F66-08C6-C3D3-7C2B-3DF69B52951E}"/>
              </a:ext>
            </a:extLst>
          </p:cNvPr>
          <p:cNvSpPr/>
          <p:nvPr/>
        </p:nvSpPr>
        <p:spPr>
          <a:xfrm>
            <a:off x="252000" y="1061829"/>
            <a:ext cx="8640000" cy="2160000"/>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a:extLst>
              <a:ext uri="{FF2B5EF4-FFF2-40B4-BE49-F238E27FC236}">
                <a16:creationId xmlns:a16="http://schemas.microsoft.com/office/drawing/2014/main" id="{530ED8F2-5C82-3BB5-8022-4C16CCCDCDA0}"/>
              </a:ext>
            </a:extLst>
          </p:cNvPr>
          <p:cNvSpPr txBox="1"/>
          <p:nvPr/>
        </p:nvSpPr>
        <p:spPr>
          <a:xfrm>
            <a:off x="4212000" y="3783617"/>
            <a:ext cx="4680000"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4" name="テキスト">
            <a:extLst>
              <a:ext uri="{FF2B5EF4-FFF2-40B4-BE49-F238E27FC236}">
                <a16:creationId xmlns:a16="http://schemas.microsoft.com/office/drawing/2014/main" id="{D1A8256E-7DBB-6D3C-D682-389C940E424E}"/>
              </a:ext>
            </a:extLst>
          </p:cNvPr>
          <p:cNvSpPr txBox="1"/>
          <p:nvPr/>
        </p:nvSpPr>
        <p:spPr>
          <a:xfrm>
            <a:off x="4250986" y="4179617"/>
            <a:ext cx="4641014" cy="738664"/>
          </a:xfrm>
          <a:prstGeom prst="rect">
            <a:avLst/>
          </a:prstGeom>
          <a:noFill/>
          <a:ln w="38100">
            <a:noFill/>
          </a:ln>
        </p:spPr>
        <p:txBody>
          <a:bodyPr wrap="none" rtlCol="0">
            <a:spAutoFit/>
          </a:bodyPr>
          <a:lstStyle/>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畳</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回転して道</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作り、ゴール</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目指す</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パズルアクション。</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が</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苦手な人</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も</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楽しめるよう、</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丁寧</a:t>
            </a:r>
            <a:r>
              <a:rPr kumimoji="1" lang="ja-JP" altLang="en-US" sz="1200" dirty="0">
                <a:solidFill>
                  <a:srgbClr val="FF7C80"/>
                </a:solidFill>
                <a:latin typeface="ＭＳ Ｐゴシック" panose="020B0600070205080204" pitchFamily="50" charset="-128"/>
                <a:ea typeface="ＭＳ Ｐゴシック" panose="020B0600070205080204" pitchFamily="50" charset="-128"/>
              </a:rPr>
              <a:t>な</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レベルデザイン</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や</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rgbClr val="FF7C80"/>
                </a:solidFill>
                <a:latin typeface="ＭＳ Ｐゴシック" panose="020B0600070205080204" pitchFamily="50" charset="-128"/>
                <a:ea typeface="ＭＳ Ｐゴシック" panose="020B0600070205080204" pitchFamily="50" charset="-128"/>
              </a:rPr>
              <a:t>可愛らしいキャラクター</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こだわりました。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27" name="直線">
            <a:extLst>
              <a:ext uri="{FF2B5EF4-FFF2-40B4-BE49-F238E27FC236}">
                <a16:creationId xmlns:a16="http://schemas.microsoft.com/office/drawing/2014/main" id="{E1080C34-A719-CB1F-5240-09987958D50A}"/>
              </a:ext>
            </a:extLst>
          </p:cNvPr>
          <p:cNvCxnSpPr/>
          <p:nvPr/>
        </p:nvCxnSpPr>
        <p:spPr>
          <a:xfrm flipV="1">
            <a:off x="4339493" y="4143617"/>
            <a:ext cx="4464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3" name="図" descr="ケーキ, テーブル, 紙, 座る が含まれている画像&#10;&#10;自動的に生成された説明">
            <a:extLst>
              <a:ext uri="{FF2B5EF4-FFF2-40B4-BE49-F238E27FC236}">
                <a16:creationId xmlns:a16="http://schemas.microsoft.com/office/drawing/2014/main" id="{A71B93E5-CD98-68A0-B439-34B4BB12E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99" y="3783617"/>
            <a:ext cx="3600000" cy="2025000"/>
          </a:xfrm>
          <a:prstGeom prst="rect">
            <a:avLst/>
          </a:prstGeom>
          <a:effectLst>
            <a:outerShdw dist="63500" dir="8100000" algn="tr" rotWithShape="0">
              <a:schemeClr val="bg1">
                <a:lumMod val="75000"/>
                <a:alpha val="50000"/>
              </a:schemeClr>
            </a:outerShdw>
          </a:effectLst>
        </p:spPr>
      </p:pic>
      <p:sp>
        <p:nvSpPr>
          <p:cNvPr id="24" name="テキスト">
            <a:extLst>
              <a:ext uri="{FF2B5EF4-FFF2-40B4-BE49-F238E27FC236}">
                <a16:creationId xmlns:a16="http://schemas.microsoft.com/office/drawing/2014/main" id="{F1622D94-6DF8-19A3-DBAE-6911E01D1A76}"/>
              </a:ext>
            </a:extLst>
          </p:cNvPr>
          <p:cNvSpPr txBox="1"/>
          <p:nvPr/>
        </p:nvSpPr>
        <p:spPr>
          <a:xfrm>
            <a:off x="252000" y="3783617"/>
            <a:ext cx="1374094"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コンセプトアート</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pic>
        <p:nvPicPr>
          <p:cNvPr id="19" name="図" descr="テキスト が含まれている画像&#10;&#10;自動的に生成された説明">
            <a:extLst>
              <a:ext uri="{FF2B5EF4-FFF2-40B4-BE49-F238E27FC236}">
                <a16:creationId xmlns:a16="http://schemas.microsoft.com/office/drawing/2014/main" id="{A778A4CE-AF6B-820C-03FD-40DD402D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2150" y="4728617"/>
            <a:ext cx="1080000" cy="1080000"/>
          </a:xfrm>
          <a:prstGeom prst="rect">
            <a:avLst/>
          </a:prstGeom>
        </p:spPr>
      </p:pic>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-2-</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58005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-3-</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10" name="タイトル">
            <a:extLst>
              <a:ext uri="{FF2B5EF4-FFF2-40B4-BE49-F238E27FC236}">
                <a16:creationId xmlns:a16="http://schemas.microsoft.com/office/drawing/2014/main" id="{18846AA1-3002-CEA7-CBA5-5B873F2CF484}"/>
              </a:ext>
            </a:extLst>
          </p:cNvPr>
          <p:cNvSpPr txBox="1"/>
          <p:nvPr/>
        </p:nvSpPr>
        <p:spPr>
          <a:xfrm>
            <a:off x="252000" y="180000"/>
            <a:ext cx="8640000" cy="468000"/>
          </a:xfrm>
          <a:prstGeom prst="rect">
            <a:avLst/>
          </a:prstGeom>
          <a:solidFill>
            <a:schemeClr val="bg1">
              <a:lumMod val="85000"/>
            </a:schemeClr>
          </a:solidFill>
        </p:spPr>
        <p:txBody>
          <a:bodyPr wrap="squar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3" name="タイトル">
            <a:extLst>
              <a:ext uri="{FF2B5EF4-FFF2-40B4-BE49-F238E27FC236}">
                <a16:creationId xmlns:a16="http://schemas.microsoft.com/office/drawing/2014/main" id="{D01421CE-0011-C880-29FF-B9BD46332BE4}"/>
              </a:ext>
            </a:extLst>
          </p:cNvPr>
          <p:cNvSpPr txBox="1"/>
          <p:nvPr/>
        </p:nvSpPr>
        <p:spPr>
          <a:xfrm>
            <a:off x="1212030" y="1037605"/>
            <a:ext cx="1931939" cy="40011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担当箇所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4" name="テキスト">
            <a:extLst>
              <a:ext uri="{FF2B5EF4-FFF2-40B4-BE49-F238E27FC236}">
                <a16:creationId xmlns:a16="http://schemas.microsoft.com/office/drawing/2014/main" id="{10FD3C1D-695B-C4AB-54D2-788326449ECF}"/>
              </a:ext>
            </a:extLst>
          </p:cNvPr>
          <p:cNvSpPr txBox="1"/>
          <p:nvPr/>
        </p:nvSpPr>
        <p:spPr>
          <a:xfrm>
            <a:off x="252000" y="1512000"/>
            <a:ext cx="3786614" cy="1292662"/>
          </a:xfrm>
          <a:prstGeom prst="rect">
            <a:avLst/>
          </a:prstGeom>
          <a:noFill/>
          <a:ln w="38100">
            <a:noFill/>
          </a:ln>
        </p:spPr>
        <p:txBody>
          <a:bodyPr wrap="none" rtlCol="0" anchor="ctr">
            <a:spAutoFit/>
          </a:bodyPr>
          <a:lstStyle/>
          <a:p>
            <a:r>
              <a:rPr kumimoji="1" lang="ja-JP" altLang="en-US" dirty="0">
                <a:solidFill>
                  <a:srgbClr val="FF7C80"/>
                </a:solidFill>
                <a:latin typeface="ＭＳ Ｐゴシック" panose="020B0600070205080204" pitchFamily="50" charset="-128"/>
                <a:ea typeface="ＭＳ Ｐゴシック" panose="020B0600070205080204" pitchFamily="50" charset="-128"/>
              </a:rPr>
              <a:t>チームリーダー</a:t>
            </a:r>
            <a:endParaRPr kumimoji="1" lang="en-US" altLang="ja-JP" sz="1400" dirty="0">
              <a:solidFill>
                <a:srgbClr val="FF7C80"/>
              </a:solidFill>
              <a:latin typeface="ＭＳ Ｐゴシック" panose="020B0600070205080204" pitchFamily="50" charset="-128"/>
              <a:ea typeface="ＭＳ Ｐゴシック" panose="020B0600070205080204" pitchFamily="50" charset="-128"/>
            </a:endParaRPr>
          </a:p>
          <a:p>
            <a:r>
              <a:rPr kumimoji="1" lang="ja-JP" altLang="en-US" sz="1400" dirty="0">
                <a:solidFill>
                  <a:srgbClr val="FF7C80"/>
                </a:solidFill>
                <a:latin typeface="ＭＳ Ｐゴシック" panose="020B0600070205080204" pitchFamily="50" charset="-128"/>
                <a:ea typeface="ＭＳ Ｐゴシック" panose="020B0600070205080204" pitchFamily="50" charset="-128"/>
              </a:rPr>
              <a:t>　　</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メンバーの意見の取りまとめや進捗確認</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dirty="0">
                <a:solidFill>
                  <a:srgbClr val="FF7C80"/>
                </a:solidFill>
                <a:latin typeface="ＭＳ Ｐゴシック" panose="020B0600070205080204" pitchFamily="50" charset="-128"/>
                <a:ea typeface="ＭＳ Ｐゴシック" panose="020B0600070205080204" pitchFamily="50" charset="-128"/>
              </a:rPr>
              <a:t>プログラマー</a:t>
            </a:r>
            <a:endParaRPr kumimoji="1" lang="en-US" altLang="ja-JP" dirty="0">
              <a:solidFill>
                <a:srgbClr val="FF7C80"/>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タイトルシーン、チュートリアル、タイマー処理</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9" name="図 18">
            <a:extLst>
              <a:ext uri="{FF2B5EF4-FFF2-40B4-BE49-F238E27FC236}">
                <a16:creationId xmlns:a16="http://schemas.microsoft.com/office/drawing/2014/main" id="{E2451A3E-A42C-2625-FEA3-14A25CCD93B7}"/>
              </a:ext>
            </a:extLst>
          </p:cNvPr>
          <p:cNvPicPr>
            <a:picLocks noChangeAspect="1"/>
          </p:cNvPicPr>
          <p:nvPr/>
        </p:nvPicPr>
        <p:blipFill>
          <a:blip r:embed="rId2"/>
          <a:stretch>
            <a:fillRect/>
          </a:stretch>
        </p:blipFill>
        <p:spPr>
          <a:xfrm>
            <a:off x="4611951" y="1080000"/>
            <a:ext cx="4280050" cy="1715056"/>
          </a:xfrm>
          <a:prstGeom prst="rect">
            <a:avLst/>
          </a:prstGeom>
          <a:effectLst>
            <a:outerShdw dist="63500" dir="8100000" algn="tr" rotWithShape="0">
              <a:schemeClr val="bg1">
                <a:lumMod val="75000"/>
                <a:alpha val="50000"/>
              </a:schemeClr>
            </a:outerShdw>
          </a:effectLst>
        </p:spPr>
      </p:pic>
      <p:sp>
        <p:nvSpPr>
          <p:cNvPr id="20" name="テキスト">
            <a:extLst>
              <a:ext uri="{FF2B5EF4-FFF2-40B4-BE49-F238E27FC236}">
                <a16:creationId xmlns:a16="http://schemas.microsoft.com/office/drawing/2014/main" id="{278CBDC6-7AAF-DF34-8AE1-0B2C65B05420}"/>
              </a:ext>
            </a:extLst>
          </p:cNvPr>
          <p:cNvSpPr txBox="1"/>
          <p:nvPr/>
        </p:nvSpPr>
        <p:spPr>
          <a:xfrm>
            <a:off x="4611951" y="2795056"/>
            <a:ext cx="1954381" cy="276999"/>
          </a:xfrm>
          <a:prstGeom prst="rect">
            <a:avLst/>
          </a:prstGeom>
          <a:noFill/>
          <a:ln w="38100">
            <a:noFill/>
          </a:ln>
        </p:spPr>
        <p:txBody>
          <a:bodyPr wrap="none" rtlCol="0">
            <a:spAutoFit/>
          </a:bodyPr>
          <a:lstStyle/>
          <a:p>
            <a:pPr algn="ctr"/>
            <a:r>
              <a:rPr kumimoji="1" lang="ja-JP" altLang="en-US" sz="1200" dirty="0">
                <a:ln w="12700">
                  <a:noFill/>
                </a:ln>
                <a:solidFill>
                  <a:schemeClr val="tx1">
                    <a:lumMod val="75000"/>
                    <a:lumOff val="25000"/>
                  </a:schemeClr>
                </a:solidFill>
                <a:latin typeface="ＭＳ Ｐゴシック" panose="020B0600070205080204" pitchFamily="50" charset="-128"/>
                <a:ea typeface="ＭＳ Ｐゴシック" panose="020B0600070205080204" pitchFamily="50" charset="-128"/>
              </a:rPr>
              <a:t>スプレッドシートで進捗管理</a:t>
            </a:r>
            <a:endParaRPr kumimoji="1" lang="en-US" altLang="ja-JP" sz="1200" dirty="0">
              <a:ln w="12700">
                <a:noFill/>
              </a:ln>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6" name="テキスト">
            <a:extLst>
              <a:ext uri="{FF2B5EF4-FFF2-40B4-BE49-F238E27FC236}">
                <a16:creationId xmlns:a16="http://schemas.microsoft.com/office/drawing/2014/main" id="{0C541BDD-F472-9967-87AD-0DF3AC71B815}"/>
              </a:ext>
            </a:extLst>
          </p:cNvPr>
          <p:cNvSpPr txBox="1"/>
          <p:nvPr/>
        </p:nvSpPr>
        <p:spPr>
          <a:xfrm>
            <a:off x="1919445" y="3625873"/>
            <a:ext cx="6489277" cy="523220"/>
          </a:xfrm>
          <a:prstGeom prst="rect">
            <a:avLst/>
          </a:prstGeom>
          <a:noFill/>
          <a:ln w="38100">
            <a:noFill/>
          </a:ln>
        </p:spPr>
        <p:txBody>
          <a:bodyPr wrap="none" rtlCol="0" anchor="ctr">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プロトタイプ</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では</a:t>
            </a:r>
            <a:r>
              <a:rPr lang="en-US" altLang="ja-JP" sz="1400" dirty="0" err="1">
                <a:solidFill>
                  <a:srgbClr val="4472C4"/>
                </a:solidFill>
                <a:latin typeface="ＭＳ ゴシック" panose="020B0609070205080204" pitchFamily="49" charset="-128"/>
                <a:ea typeface="ＭＳ ゴシック" panose="020B0609070205080204" pitchFamily="49" charset="-128"/>
              </a:rPr>
              <a:t>Transform.Rotate</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で</a:t>
            </a:r>
            <a:r>
              <a:rPr lang="ja-JP" altLang="en-US" sz="1400" dirty="0">
                <a:solidFill>
                  <a:schemeClr val="tx1">
                    <a:lumMod val="75000"/>
                    <a:lumOff val="25000"/>
                  </a:schemeClr>
                </a:solidFill>
                <a:latin typeface="ＭＳ ゴシック" panose="020B0609070205080204" pitchFamily="49" charset="-128"/>
                <a:ea typeface="ＭＳ ゴシック" panose="020B0609070205080204" pitchFamily="49" charset="-128"/>
              </a:rPr>
              <a:t>回転の処理</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を</a:t>
            </a:r>
            <a:r>
              <a:rPr lang="ja-JP" altLang="en-US" sz="1400" dirty="0">
                <a:solidFill>
                  <a:schemeClr val="tx1">
                    <a:lumMod val="75000"/>
                    <a:lumOff val="25000"/>
                  </a:schemeClr>
                </a:solidFill>
                <a:latin typeface="ＭＳ ゴシック" panose="020B0609070205080204" pitchFamily="49" charset="-128"/>
                <a:ea typeface="ＭＳ ゴシック" panose="020B0609070205080204" pitchFamily="49" charset="-128"/>
              </a:rPr>
              <a:t>行っていましたが、</a:t>
            </a:r>
            <a:endPar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r>
              <a:rPr lang="en-US" altLang="ja-JP" sz="1400" dirty="0" err="1">
                <a:solidFill>
                  <a:schemeClr val="tx1">
                    <a:lumMod val="75000"/>
                    <a:lumOff val="25000"/>
                  </a:schemeClr>
                </a:solidFill>
                <a:latin typeface="ＭＳ ゴシック" panose="020B0609070205080204" pitchFamily="49" charset="-128"/>
                <a:ea typeface="ＭＳ ゴシック" panose="020B0609070205080204" pitchFamily="49" charset="-128"/>
              </a:rPr>
              <a:t>DOTween</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の</a:t>
            </a:r>
            <a:r>
              <a:rPr lang="en-US" altLang="ja-JP" sz="1400" dirty="0" err="1">
                <a:solidFill>
                  <a:srgbClr val="4472C4"/>
                </a:solidFill>
                <a:latin typeface="ＭＳ ゴシック" panose="020B0609070205080204" pitchFamily="49" charset="-128"/>
                <a:ea typeface="ＭＳ ゴシック" panose="020B0609070205080204" pitchFamily="49" charset="-128"/>
              </a:rPr>
              <a:t>Ease.InOutQuart</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に</a:t>
            </a:r>
            <a:r>
              <a:rPr lang="ja-JP" altLang="en-US" sz="1400" dirty="0">
                <a:solidFill>
                  <a:schemeClr val="tx1">
                    <a:lumMod val="75000"/>
                    <a:lumOff val="25000"/>
                  </a:schemeClr>
                </a:solidFill>
                <a:latin typeface="ＭＳ ゴシック" panose="020B0609070205080204" pitchFamily="49" charset="-128"/>
                <a:ea typeface="ＭＳ ゴシック" panose="020B0609070205080204" pitchFamily="49" charset="-128"/>
              </a:rPr>
              <a:t>変更することで</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気持ちよい操作感</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実現できました。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nvGrpSpPr>
          <p:cNvPr id="1037" name="グループ化 1036">
            <a:extLst>
              <a:ext uri="{FF2B5EF4-FFF2-40B4-BE49-F238E27FC236}">
                <a16:creationId xmlns:a16="http://schemas.microsoft.com/office/drawing/2014/main" id="{E9B44948-7B96-8134-2436-6BA5B4317AC1}"/>
              </a:ext>
            </a:extLst>
          </p:cNvPr>
          <p:cNvGrpSpPr/>
          <p:nvPr/>
        </p:nvGrpSpPr>
        <p:grpSpPr>
          <a:xfrm>
            <a:off x="3906177" y="4633526"/>
            <a:ext cx="2082943" cy="1512274"/>
            <a:chOff x="252000" y="3615389"/>
            <a:chExt cx="2082943" cy="1512274"/>
          </a:xfrm>
        </p:grpSpPr>
        <p:sp>
          <p:nvSpPr>
            <p:cNvPr id="48" name="テキスト">
              <a:extLst>
                <a:ext uri="{FF2B5EF4-FFF2-40B4-BE49-F238E27FC236}">
                  <a16:creationId xmlns:a16="http://schemas.microsoft.com/office/drawing/2014/main" id="{578B10BA-43A7-B81D-9851-2E0A9ECAAB96}"/>
                </a:ext>
              </a:extLst>
            </p:cNvPr>
            <p:cNvSpPr txBox="1"/>
            <p:nvPr/>
          </p:nvSpPr>
          <p:spPr>
            <a:xfrm>
              <a:off x="252000" y="3615389"/>
              <a:ext cx="1826141" cy="338554"/>
            </a:xfrm>
            <a:prstGeom prst="rect">
              <a:avLst/>
            </a:prstGeom>
            <a:noFill/>
            <a:ln w="38100">
              <a:noFill/>
            </a:ln>
          </p:spPr>
          <p:txBody>
            <a:bodyPr wrap="none" rtlCol="0" anchor="ctr">
              <a:spAutoFit/>
            </a:bodyPr>
            <a:lstStyle/>
            <a:p>
              <a:r>
                <a:rPr lang="en-US" altLang="ja-JP" sz="1600" dirty="0" err="1">
                  <a:solidFill>
                    <a:srgbClr val="4472C4"/>
                  </a:solidFill>
                  <a:latin typeface="ＭＳ ゴシック" panose="020B0609070205080204" pitchFamily="49" charset="-128"/>
                  <a:ea typeface="ＭＳ ゴシック" panose="020B0609070205080204" pitchFamily="49" charset="-128"/>
                </a:rPr>
                <a:t>Transform.Rotate</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49" name="長方形">
              <a:extLst>
                <a:ext uri="{FF2B5EF4-FFF2-40B4-BE49-F238E27FC236}">
                  <a16:creationId xmlns:a16="http://schemas.microsoft.com/office/drawing/2014/main" id="{F17F9545-A692-812F-C669-0288376D66E2}"/>
                </a:ext>
              </a:extLst>
            </p:cNvPr>
            <p:cNvSpPr/>
            <p:nvPr/>
          </p:nvSpPr>
          <p:spPr>
            <a:xfrm flipV="1">
              <a:off x="713986" y="3959998"/>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テキスト">
              <a:extLst>
                <a:ext uri="{FF2B5EF4-FFF2-40B4-BE49-F238E27FC236}">
                  <a16:creationId xmlns:a16="http://schemas.microsoft.com/office/drawing/2014/main" id="{F03840BD-ABF9-890F-F80B-9397FADE404B}"/>
                </a:ext>
              </a:extLst>
            </p:cNvPr>
            <p:cNvSpPr txBox="1"/>
            <p:nvPr/>
          </p:nvSpPr>
          <p:spPr>
            <a:xfrm>
              <a:off x="1919445" y="4881442"/>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51" name="テキスト">
              <a:extLst>
                <a:ext uri="{FF2B5EF4-FFF2-40B4-BE49-F238E27FC236}">
                  <a16:creationId xmlns:a16="http://schemas.microsoft.com/office/drawing/2014/main" id="{7C2B7B72-E061-9910-EA26-60BB4A9CB088}"/>
                </a:ext>
              </a:extLst>
            </p:cNvPr>
            <p:cNvSpPr txBox="1"/>
            <p:nvPr/>
          </p:nvSpPr>
          <p:spPr>
            <a:xfrm>
              <a:off x="252000" y="3959998"/>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cxnSp>
          <p:nvCxnSpPr>
            <p:cNvPr id="53" name="直線コネクタ 52">
              <a:extLst>
                <a:ext uri="{FF2B5EF4-FFF2-40B4-BE49-F238E27FC236}">
                  <a16:creationId xmlns:a16="http://schemas.microsoft.com/office/drawing/2014/main" id="{CEC68AAC-D4B5-9CBD-1C4B-8F47D6267EBA}"/>
                </a:ext>
              </a:extLst>
            </p:cNvPr>
            <p:cNvCxnSpPr>
              <a:cxnSpLocks/>
              <a:stCxn id="49" idx="1"/>
            </p:cNvCxnSpPr>
            <p:nvPr/>
          </p:nvCxnSpPr>
          <p:spPr>
            <a:xfrm flipV="1">
              <a:off x="713986" y="4053339"/>
              <a:ext cx="1567660" cy="80665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038" name="グループ化 1037">
            <a:extLst>
              <a:ext uri="{FF2B5EF4-FFF2-40B4-BE49-F238E27FC236}">
                <a16:creationId xmlns:a16="http://schemas.microsoft.com/office/drawing/2014/main" id="{1F8FE2EA-2306-C98C-C389-7D78EBE9D12C}"/>
              </a:ext>
            </a:extLst>
          </p:cNvPr>
          <p:cNvGrpSpPr/>
          <p:nvPr/>
        </p:nvGrpSpPr>
        <p:grpSpPr>
          <a:xfrm>
            <a:off x="6165404" y="4642691"/>
            <a:ext cx="2082943" cy="1512274"/>
            <a:chOff x="252000" y="5176723"/>
            <a:chExt cx="2082943" cy="1512274"/>
          </a:xfrm>
        </p:grpSpPr>
        <p:sp>
          <p:nvSpPr>
            <p:cNvPr id="1027" name="テキスト">
              <a:extLst>
                <a:ext uri="{FF2B5EF4-FFF2-40B4-BE49-F238E27FC236}">
                  <a16:creationId xmlns:a16="http://schemas.microsoft.com/office/drawing/2014/main" id="{4E0C7419-7E54-F63E-664D-A4B73BE5A831}"/>
                </a:ext>
              </a:extLst>
            </p:cNvPr>
            <p:cNvSpPr txBox="1"/>
            <p:nvPr/>
          </p:nvSpPr>
          <p:spPr>
            <a:xfrm>
              <a:off x="252000" y="5176723"/>
              <a:ext cx="1723549" cy="338554"/>
            </a:xfrm>
            <a:prstGeom prst="rect">
              <a:avLst/>
            </a:prstGeom>
            <a:noFill/>
            <a:ln w="38100">
              <a:noFill/>
            </a:ln>
          </p:spPr>
          <p:txBody>
            <a:bodyPr wrap="none" rtlCol="0" anchor="ctr">
              <a:spAutoFit/>
            </a:bodyPr>
            <a:lstStyle/>
            <a:p>
              <a:r>
                <a:rPr lang="en-US" altLang="ja-JP" sz="1600" dirty="0" err="1">
                  <a:solidFill>
                    <a:srgbClr val="4472C4"/>
                  </a:solidFill>
                  <a:latin typeface="ＭＳ ゴシック" panose="020B0609070205080204" pitchFamily="49" charset="-128"/>
                  <a:ea typeface="ＭＳ ゴシック" panose="020B0609070205080204" pitchFamily="49" charset="-128"/>
                </a:rPr>
                <a:t>Ease.InOutQuart</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028" name="長方形">
              <a:extLst>
                <a:ext uri="{FF2B5EF4-FFF2-40B4-BE49-F238E27FC236}">
                  <a16:creationId xmlns:a16="http://schemas.microsoft.com/office/drawing/2014/main" id="{732DA665-158B-221B-D896-9379BDF9BDC3}"/>
                </a:ext>
              </a:extLst>
            </p:cNvPr>
            <p:cNvSpPr/>
            <p:nvPr/>
          </p:nvSpPr>
          <p:spPr>
            <a:xfrm flipV="1">
              <a:off x="713986" y="5521332"/>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9" name="テキスト">
              <a:extLst>
                <a:ext uri="{FF2B5EF4-FFF2-40B4-BE49-F238E27FC236}">
                  <a16:creationId xmlns:a16="http://schemas.microsoft.com/office/drawing/2014/main" id="{3E073622-9BCD-E1A3-2071-2F0F96783F3A}"/>
                </a:ext>
              </a:extLst>
            </p:cNvPr>
            <p:cNvSpPr txBox="1"/>
            <p:nvPr/>
          </p:nvSpPr>
          <p:spPr>
            <a:xfrm>
              <a:off x="1919445" y="6442776"/>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1030" name="テキスト">
              <a:extLst>
                <a:ext uri="{FF2B5EF4-FFF2-40B4-BE49-F238E27FC236}">
                  <a16:creationId xmlns:a16="http://schemas.microsoft.com/office/drawing/2014/main" id="{907AC4F3-F866-B61D-3D77-5457EE4158E7}"/>
                </a:ext>
              </a:extLst>
            </p:cNvPr>
            <p:cNvSpPr txBox="1"/>
            <p:nvPr/>
          </p:nvSpPr>
          <p:spPr>
            <a:xfrm>
              <a:off x="252000" y="5521332"/>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sp>
          <p:nvSpPr>
            <p:cNvPr id="1036" name="フリーフォーム: 図形 1035">
              <a:extLst>
                <a:ext uri="{FF2B5EF4-FFF2-40B4-BE49-F238E27FC236}">
                  <a16:creationId xmlns:a16="http://schemas.microsoft.com/office/drawing/2014/main" id="{42B281EE-A183-4B51-AD75-EEB1F2B3C511}"/>
                </a:ext>
              </a:extLst>
            </p:cNvPr>
            <p:cNvSpPr/>
            <p:nvPr/>
          </p:nvSpPr>
          <p:spPr>
            <a:xfrm>
              <a:off x="735874" y="5586549"/>
              <a:ext cx="1576252" cy="818623"/>
            </a:xfrm>
            <a:custGeom>
              <a:avLst/>
              <a:gdLst>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1580606 w 1580606"/>
                <a:gd name="connsiteY1" fmla="*/ 0 h 901337"/>
                <a:gd name="connsiteX0" fmla="*/ 0 w 1580606"/>
                <a:gd name="connsiteY0" fmla="*/ 901337 h 901360"/>
                <a:gd name="connsiteX1" fmla="*/ 1580606 w 1580606"/>
                <a:gd name="connsiteY1" fmla="*/ 0 h 901360"/>
                <a:gd name="connsiteX0" fmla="*/ 0 w 1580606"/>
                <a:gd name="connsiteY0" fmla="*/ 901337 h 901352"/>
                <a:gd name="connsiteX1" fmla="*/ 1580606 w 1580606"/>
                <a:gd name="connsiteY1" fmla="*/ 0 h 901352"/>
                <a:gd name="connsiteX0" fmla="*/ 0 w 1576252"/>
                <a:gd name="connsiteY0" fmla="*/ 818606 h 818623"/>
                <a:gd name="connsiteX1" fmla="*/ 1576252 w 1576252"/>
                <a:gd name="connsiteY1" fmla="*/ 0 h 818623"/>
              </a:gdLst>
              <a:ahLst/>
              <a:cxnLst>
                <a:cxn ang="0">
                  <a:pos x="connsiteX0" y="connsiteY0"/>
                </a:cxn>
                <a:cxn ang="0">
                  <a:pos x="connsiteX1" y="connsiteY1"/>
                </a:cxn>
              </a:cxnLst>
              <a:rect l="l" t="t" r="r" b="b"/>
              <a:pathLst>
                <a:path w="1576252" h="818623">
                  <a:moveTo>
                    <a:pt x="0" y="818606"/>
                  </a:moveTo>
                  <a:cubicBezTo>
                    <a:pt x="892629" y="822960"/>
                    <a:pt x="779417" y="4355"/>
                    <a:pt x="1576252" y="0"/>
                  </a:cubicBezTo>
                </a:path>
              </a:pathLst>
            </a:custGeom>
            <a:noFill/>
            <a:ln w="38100" cap="rnd">
              <a:solidFill>
                <a:schemeClr val="bg1">
                  <a:lumMod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1041" name="直線">
            <a:extLst>
              <a:ext uri="{FF2B5EF4-FFF2-40B4-BE49-F238E27FC236}">
                <a16:creationId xmlns:a16="http://schemas.microsoft.com/office/drawing/2014/main" id="{93AF52E5-1FB9-23C7-FE06-68E6D5DA07C2}"/>
              </a:ext>
            </a:extLst>
          </p:cNvPr>
          <p:cNvCxnSpPr>
            <a:cxnSpLocks/>
          </p:cNvCxnSpPr>
          <p:nvPr/>
        </p:nvCxnSpPr>
        <p:spPr>
          <a:xfrm>
            <a:off x="252000" y="3420000"/>
            <a:ext cx="8640000"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直線">
            <a:extLst>
              <a:ext uri="{FF2B5EF4-FFF2-40B4-BE49-F238E27FC236}">
                <a16:creationId xmlns:a16="http://schemas.microsoft.com/office/drawing/2014/main" id="{81357CA7-A5E8-3FAB-ED6F-7E006F32A853}"/>
              </a:ext>
            </a:extLst>
          </p:cNvPr>
          <p:cNvCxnSpPr>
            <a:cxnSpLocks/>
          </p:cNvCxnSpPr>
          <p:nvPr/>
        </p:nvCxnSpPr>
        <p:spPr>
          <a:xfrm>
            <a:off x="315977" y="1413480"/>
            <a:ext cx="381836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 name="テキスト">
            <a:extLst>
              <a:ext uri="{FF2B5EF4-FFF2-40B4-BE49-F238E27FC236}">
                <a16:creationId xmlns:a16="http://schemas.microsoft.com/office/drawing/2014/main" id="{5080882F-858A-4888-9020-6AD5B0BC2946}"/>
              </a:ext>
            </a:extLst>
          </p:cNvPr>
          <p:cNvSpPr txBox="1"/>
          <p:nvPr/>
        </p:nvSpPr>
        <p:spPr>
          <a:xfrm>
            <a:off x="252000" y="3600000"/>
            <a:ext cx="1696298" cy="369332"/>
          </a:xfrm>
          <a:prstGeom prst="rect">
            <a:avLst/>
          </a:prstGeom>
          <a:noFill/>
          <a:ln w="38100">
            <a:noFill/>
          </a:ln>
        </p:spPr>
        <p:txBody>
          <a:bodyPr wrap="none" rtlCol="0">
            <a:spAutoFit/>
          </a:bodyPr>
          <a:lstStyle/>
          <a:p>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・操作感の改善</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050" name="図 1049">
            <a:extLst>
              <a:ext uri="{FF2B5EF4-FFF2-40B4-BE49-F238E27FC236}">
                <a16:creationId xmlns:a16="http://schemas.microsoft.com/office/drawing/2014/main" id="{F43B8796-F81E-0053-D3A7-0BEB19A6CFA5}"/>
              </a:ext>
            </a:extLst>
          </p:cNvPr>
          <p:cNvPicPr>
            <a:picLocks noChangeAspect="1"/>
          </p:cNvPicPr>
          <p:nvPr/>
        </p:nvPicPr>
        <p:blipFill>
          <a:blip r:embed="rId3"/>
          <a:stretch>
            <a:fillRect/>
          </a:stretch>
        </p:blipFill>
        <p:spPr>
          <a:xfrm>
            <a:off x="257380" y="4354965"/>
            <a:ext cx="3054594" cy="1800000"/>
          </a:xfrm>
          <a:prstGeom prst="rect">
            <a:avLst/>
          </a:prstGeom>
          <a:effectLst>
            <a:outerShdw dist="63500" dir="8100000" algn="tr" rotWithShape="0">
              <a:schemeClr val="bg1">
                <a:lumMod val="75000"/>
                <a:alpha val="50000"/>
              </a:schemeClr>
            </a:outerShdw>
          </a:effectLst>
        </p:spPr>
      </p:pic>
      <p:sp>
        <p:nvSpPr>
          <p:cNvPr id="1051" name="テキスト">
            <a:extLst>
              <a:ext uri="{FF2B5EF4-FFF2-40B4-BE49-F238E27FC236}">
                <a16:creationId xmlns:a16="http://schemas.microsoft.com/office/drawing/2014/main" id="{B054EBC4-D303-02C3-D7BB-6ECFACD9F851}"/>
              </a:ext>
            </a:extLst>
          </p:cNvPr>
          <p:cNvSpPr txBox="1"/>
          <p:nvPr/>
        </p:nvSpPr>
        <p:spPr>
          <a:xfrm>
            <a:off x="895653" y="5847188"/>
            <a:ext cx="1778051"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最初期のプロトタイプ</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0553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a:extLst>
              <a:ext uri="{FF2B5EF4-FFF2-40B4-BE49-F238E27FC236}">
                <a16:creationId xmlns:a16="http://schemas.microsoft.com/office/drawing/2014/main" id="{3DA10E2A-8827-C32E-1746-70E9639F1F49}"/>
              </a:ext>
            </a:extLst>
          </p:cNvPr>
          <p:cNvSpPr txBox="1"/>
          <p:nvPr/>
        </p:nvSpPr>
        <p:spPr>
          <a:xfrm>
            <a:off x="4875930" y="2010519"/>
            <a:ext cx="3236784" cy="4078039"/>
          </a:xfrm>
          <a:prstGeom prst="rect">
            <a:avLst/>
          </a:prstGeom>
          <a:solidFill>
            <a:schemeClr val="bg1">
              <a:lumMod val="85000"/>
            </a:schemeClr>
          </a:solidFill>
          <a:ln w="38100">
            <a:noFill/>
          </a:ln>
        </p:spPr>
        <p:txBody>
          <a:bodyPr wrap="none" rtlCol="0">
            <a:spAutoFit/>
          </a:bodyPr>
          <a:lstStyle/>
          <a:p>
            <a:r>
              <a:rPr lang="en-US" altLang="ja-JP" sz="700" dirty="0">
                <a:solidFill>
                  <a:srgbClr val="808080"/>
                </a:solidFill>
                <a:latin typeface="ＭＳ ゴシック" panose="020B0609070205080204" pitchFamily="49" charset="-128"/>
                <a:ea typeface="ＭＳ ゴシック" panose="020B0609070205080204" pitchFamily="49" charset="-128"/>
              </a:rPr>
              <a:t>///</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en-US" altLang="ja-JP" sz="70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808080"/>
                </a:solidFill>
                <a:latin typeface="ＭＳ ゴシック" panose="020B0609070205080204" pitchFamily="49" charset="-128"/>
                <a:ea typeface="ＭＳ ゴシック" panose="020B0609070205080204" pitchFamily="49" charset="-128"/>
              </a:rPr>
              <a:t>///</a:t>
            </a:r>
            <a:r>
              <a:rPr lang="ja-JP" altLang="en-US" sz="700" dirty="0">
                <a:solidFill>
                  <a:srgbClr val="008000"/>
                </a:solidFill>
                <a:latin typeface="ＭＳ ゴシック" panose="020B0609070205080204" pitchFamily="49" charset="-128"/>
                <a:ea typeface="ＭＳ ゴシック" panose="020B0609070205080204" pitchFamily="49" charset="-128"/>
              </a:rPr>
              <a:t> ステージがスタートしてからクリアするまでのタイムを計測するクラス</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808080"/>
                </a:solidFill>
                <a:latin typeface="ＭＳ ゴシック" panose="020B0609070205080204" pitchFamily="49" charset="-128"/>
                <a:ea typeface="ＭＳ ゴシック" panose="020B0609070205080204" pitchFamily="49" charset="-128"/>
              </a:rPr>
              <a:t>///</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en-US" altLang="ja-JP" sz="70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class</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2B91AF"/>
                </a:solidFill>
                <a:latin typeface="ＭＳ ゴシック" panose="020B0609070205080204" pitchFamily="49" charset="-128"/>
                <a:ea typeface="ＭＳ ゴシック" panose="020B0609070205080204" pitchFamily="49" charset="-128"/>
              </a:rPr>
              <a:t>Timer</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float</a:t>
            </a:r>
            <a:r>
              <a:rPr lang="en-US" altLang="ja-JP" sz="700" dirty="0">
                <a:solidFill>
                  <a:srgbClr val="000000"/>
                </a:solidFill>
                <a:latin typeface="ＭＳ ゴシック" panose="020B0609070205080204" pitchFamily="49" charset="-128"/>
                <a:ea typeface="ＭＳ ゴシック" panose="020B0609070205080204" pitchFamily="49" charset="-128"/>
              </a:rPr>
              <a:t> counter;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初期化処理</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Start()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counter = 0.0f;</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更新処理</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Update()</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計測</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if</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true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counter += </a:t>
            </a:r>
            <a:r>
              <a:rPr lang="en-US" altLang="ja-JP" sz="700" dirty="0" err="1">
                <a:solidFill>
                  <a:srgbClr val="000000"/>
                </a:solidFill>
                <a:latin typeface="ＭＳ ゴシック" panose="020B0609070205080204" pitchFamily="49" charset="-128"/>
                <a:ea typeface="ＭＳ ゴシック" panose="020B0609070205080204" pitchFamily="49" charset="-128"/>
              </a:rPr>
              <a:t>Time.deltaTime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カウンターが有効かどうかを設定する関数</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SetCounterEnable</a:t>
            </a:r>
            <a:r>
              <a:rPr lang="en-US" altLang="ja-JP" sz="700" dirty="0">
                <a:solidFill>
                  <a:srgbClr val="000000"/>
                </a:solidFill>
                <a:latin typeface="ＭＳ ゴシック" panose="020B0609070205080204" pitchFamily="49" charset="-128"/>
                <a:ea typeface="ＭＳ ゴシック" panose="020B0609070205080204" pitchFamily="49" charset="-128"/>
              </a:rPr>
              <a:t>(</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flg</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err="1">
                <a:solidFill>
                  <a:srgbClr val="000000"/>
                </a:solidFill>
                <a:latin typeface="ＭＳ ゴシック" panose="020B0609070205080204" pitchFamily="49" charset="-128"/>
                <a:ea typeface="ＭＳ ゴシック" panose="020B0609070205080204" pitchFamily="49" charset="-128"/>
              </a:rPr>
              <a:t>flg</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カウンターの値を取得する関数</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float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GetCounter</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return</a:t>
            </a:r>
            <a:r>
              <a:rPr lang="en-US" altLang="ja-JP" sz="700" dirty="0">
                <a:solidFill>
                  <a:srgbClr val="000000"/>
                </a:solidFill>
                <a:latin typeface="ＭＳ ゴシック" panose="020B0609070205080204" pitchFamily="49" charset="-128"/>
                <a:ea typeface="ＭＳ ゴシック" panose="020B0609070205080204" pitchFamily="49" charset="-128"/>
              </a:rPr>
              <a:t> counter;</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a:t>
            </a:r>
            <a:endParaRPr kumimoji="1" lang="ja-JP" altLang="en-US" sz="7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-4-</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5" name="タイトル">
            <a:extLst>
              <a:ext uri="{FF2B5EF4-FFF2-40B4-BE49-F238E27FC236}">
                <a16:creationId xmlns:a16="http://schemas.microsoft.com/office/drawing/2014/main" id="{20BE8E24-FF5F-B5F9-7429-FE22DDC97DCB}"/>
              </a:ext>
            </a:extLst>
          </p:cNvPr>
          <p:cNvSpPr txBox="1"/>
          <p:nvPr/>
        </p:nvSpPr>
        <p:spPr>
          <a:xfrm>
            <a:off x="3606031" y="900000"/>
            <a:ext cx="1931939" cy="40011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ソースコード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6" name="テキスト">
            <a:extLst>
              <a:ext uri="{FF2B5EF4-FFF2-40B4-BE49-F238E27FC236}">
                <a16:creationId xmlns:a16="http://schemas.microsoft.com/office/drawing/2014/main" id="{9B758953-71F8-327A-95AF-9BA79B2BEE2D}"/>
              </a:ext>
            </a:extLst>
          </p:cNvPr>
          <p:cNvSpPr txBox="1"/>
          <p:nvPr/>
        </p:nvSpPr>
        <p:spPr>
          <a:xfrm>
            <a:off x="252000" y="1259722"/>
            <a:ext cx="4052713" cy="584775"/>
          </a:xfrm>
          <a:prstGeom prst="rect">
            <a:avLst/>
          </a:prstGeom>
          <a:noFill/>
          <a:ln w="38100">
            <a:noFill/>
          </a:ln>
        </p:spPr>
        <p:txBody>
          <a:bodyPr wrap="none" rtlCol="0" anchor="ctr">
            <a:spAutoFit/>
          </a:bodyPr>
          <a:lstStyle/>
          <a:p>
            <a:r>
              <a:rPr kumimoji="1" lang="en-US" altLang="ja-JP" dirty="0" err="1">
                <a:solidFill>
                  <a:srgbClr val="FF7C80"/>
                </a:solidFill>
                <a:latin typeface="ＭＳ Ｐゴシック" panose="020B0600070205080204" pitchFamily="50" charset="-128"/>
                <a:ea typeface="ＭＳ Ｐゴシック" panose="020B0600070205080204" pitchFamily="50" charset="-128"/>
              </a:rPr>
              <a:t>TitleManager</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一部抜粋</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他の人が見やすいよう、インデントをそろえています</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7" name="直線">
            <a:extLst>
              <a:ext uri="{FF2B5EF4-FFF2-40B4-BE49-F238E27FC236}">
                <a16:creationId xmlns:a16="http://schemas.microsoft.com/office/drawing/2014/main" id="{4E410388-1DA9-137E-AB13-8DB5B61D56FD}"/>
              </a:ext>
            </a:extLst>
          </p:cNvPr>
          <p:cNvCxnSpPr>
            <a:cxnSpLocks/>
          </p:cNvCxnSpPr>
          <p:nvPr/>
        </p:nvCxnSpPr>
        <p:spPr>
          <a:xfrm>
            <a:off x="2662816" y="1260000"/>
            <a:ext cx="381836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テキスト">
            <a:extLst>
              <a:ext uri="{FF2B5EF4-FFF2-40B4-BE49-F238E27FC236}">
                <a16:creationId xmlns:a16="http://schemas.microsoft.com/office/drawing/2014/main" id="{7CB5354F-0DFF-53A7-115C-DBFB94D21E62}"/>
              </a:ext>
            </a:extLst>
          </p:cNvPr>
          <p:cNvSpPr txBox="1"/>
          <p:nvPr/>
        </p:nvSpPr>
        <p:spPr>
          <a:xfrm>
            <a:off x="252000" y="2010519"/>
            <a:ext cx="3236784" cy="4508927"/>
          </a:xfrm>
          <a:prstGeom prst="rect">
            <a:avLst/>
          </a:prstGeom>
          <a:solidFill>
            <a:schemeClr val="bg1">
              <a:lumMod val="85000"/>
            </a:schemeClr>
          </a:solidFill>
          <a:ln w="38100">
            <a:noFill/>
          </a:ln>
        </p:spPr>
        <p:txBody>
          <a:bodyPr wrap="none" rtlCol="0">
            <a:spAutoFit/>
          </a:bodyPr>
          <a:lstStyle/>
          <a:p>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class</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2B91AF"/>
                </a:solidFill>
                <a:latin typeface="ＭＳ ゴシック" panose="020B0609070205080204" pitchFamily="49" charset="-128"/>
                <a:ea typeface="ＭＳ ゴシック" panose="020B0609070205080204" pitchFamily="49" charset="-128"/>
              </a:rPr>
              <a:t>TitleManager</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ClearManager</a:t>
            </a:r>
            <a:r>
              <a:rPr lang="en-US" altLang="ja-JP" sz="700" dirty="0">
                <a:solidFill>
                  <a:srgbClr val="000000"/>
                </a:solidFill>
                <a:latin typeface="ＭＳ ゴシック" panose="020B0609070205080204" pitchFamily="49" charset="-128"/>
                <a:ea typeface="ＭＳ ゴシック" panose="020B0609070205080204" pitchFamily="49" charset="-128"/>
              </a:rPr>
              <a:t>    clear;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Fade            fader;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GameAward</a:t>
            </a:r>
            <a:r>
              <a:rPr lang="en-US" altLang="ja-JP" sz="700" dirty="0">
                <a:solidFill>
                  <a:srgbClr val="000000"/>
                </a:solidFill>
                <a:latin typeface="ＭＳ ゴシック" panose="020B0609070205080204" pitchFamily="49" charset="-128"/>
                <a:ea typeface="ＭＳ ゴシック" panose="020B0609070205080204" pitchFamily="49" charset="-128"/>
              </a:rPr>
              <a:t>       input;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savemanager</a:t>
            </a:r>
            <a:r>
              <a:rPr lang="en-US" altLang="ja-JP" sz="700" dirty="0">
                <a:solidFill>
                  <a:srgbClr val="000000"/>
                </a:solidFill>
                <a:latin typeface="ＭＳ ゴシック" panose="020B0609070205080204" pitchFamily="49" charset="-128"/>
                <a:ea typeface="ＭＳ ゴシック" panose="020B0609070205080204" pitchFamily="49" charset="-128"/>
              </a:rPr>
              <a:t>     save;</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Sound           sounds;</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[Tooltip(</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ja-JP" altLang="en-US" sz="700" dirty="0">
                <a:solidFill>
                  <a:srgbClr val="A31515"/>
                </a:solidFill>
                <a:latin typeface="ＭＳ ゴシック" panose="020B0609070205080204" pitchFamily="49" charset="-128"/>
                <a:ea typeface="ＭＳ ゴシック" panose="020B0609070205080204" pitchFamily="49" charset="-128"/>
              </a:rPr>
              <a:t>切り替え後のカメラを設定しておく</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CinemachineVirtualCamera</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virtualCamera</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SceneObject</a:t>
            </a:r>
            <a:r>
              <a:rPr lang="en-US" altLang="ja-JP" sz="700" dirty="0">
                <a:solidFill>
                  <a:srgbClr val="000000"/>
                </a:solidFill>
                <a:latin typeface="ＭＳ ゴシック" panose="020B0609070205080204" pitchFamily="49" charset="-128"/>
                <a:ea typeface="ＭＳ ゴシック" panose="020B0609070205080204" pitchFamily="49" charset="-128"/>
              </a:rPr>
              <a:t>              scene;</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700" dirty="0">
                <a:solidFill>
                  <a:srgbClr val="000000"/>
                </a:solidFill>
                <a:latin typeface="ＭＳ ゴシック" panose="020B0609070205080204" pitchFamily="49" charset="-128"/>
                <a:ea typeface="ＭＳ ゴシック" panose="020B0609070205080204" pitchFamily="49" charset="-128"/>
              </a:rPr>
              <a:t>               player;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confeEffect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[Header(</a:t>
            </a:r>
            <a:r>
              <a:rPr lang="en-US" altLang="ja-JP" sz="700" dirty="0">
                <a:solidFill>
                  <a:srgbClr val="A31515"/>
                </a:solidFill>
                <a:latin typeface="ＭＳ ゴシック" panose="020B0609070205080204" pitchFamily="49" charset="-128"/>
                <a:ea typeface="ＭＳ ゴシック" panose="020B0609070205080204" pitchFamily="49" charset="-128"/>
              </a:rPr>
              <a:t>"UI</a:t>
            </a:r>
            <a:r>
              <a:rPr lang="ja-JP" altLang="en-US" sz="700" dirty="0">
                <a:solidFill>
                  <a:srgbClr val="A31515"/>
                </a:solidFill>
                <a:latin typeface="ＭＳ ゴシック" panose="020B0609070205080204" pitchFamily="49" charset="-128"/>
                <a:ea typeface="ＭＳ ゴシック" panose="020B0609070205080204" pitchFamily="49" charset="-128"/>
              </a:rPr>
              <a:t>関係</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RectTransform</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menuBackGround</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RectTransform</a:t>
            </a:r>
            <a:r>
              <a:rPr lang="en-US" altLang="ja-JP" sz="700" dirty="0">
                <a:solidFill>
                  <a:srgbClr val="000000"/>
                </a:solidFill>
                <a:latin typeface="ＭＳ ゴシック" panose="020B0609070205080204" pitchFamily="49" charset="-128"/>
                <a:ea typeface="ＭＳ ゴシック" panose="020B0609070205080204" pitchFamily="49" charset="-128"/>
              </a:rPr>
              <a:t> image;</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butoon</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isTopicEnabled</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isGoal</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spawnOnTrue</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int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defaultPriority</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string</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filePath</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Start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クリアチェックスクリプトを取得</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clear = </a:t>
            </a:r>
            <a:r>
              <a:rPr lang="en-US" altLang="ja-JP" sz="700" dirty="0" err="1">
                <a:solidFill>
                  <a:srgbClr val="000000"/>
                </a:solidFill>
                <a:latin typeface="ＭＳ ゴシック" panose="020B0609070205080204" pitchFamily="49" charset="-128"/>
                <a:ea typeface="ＭＳ ゴシック" panose="020B0609070205080204" pitchFamily="49" charset="-128"/>
              </a:rPr>
              <a:t>GetComponent</a:t>
            </a:r>
            <a:r>
              <a:rPr lang="en-US" altLang="ja-JP" sz="700" dirty="0">
                <a:solidFill>
                  <a:srgbClr val="000000"/>
                </a:solidFill>
                <a:latin typeface="ＭＳ ゴシック" panose="020B0609070205080204" pitchFamily="49" charset="-128"/>
                <a:ea typeface="ＭＳ ゴシック" panose="020B0609070205080204" pitchFamily="49" charset="-128"/>
              </a:rPr>
              <a:t>&lt;</a:t>
            </a:r>
            <a:r>
              <a:rPr lang="en-US" altLang="ja-JP" sz="700" dirty="0" err="1">
                <a:solidFill>
                  <a:srgbClr val="000000"/>
                </a:solidFill>
                <a:latin typeface="ＭＳ ゴシック" panose="020B0609070205080204" pitchFamily="49" charset="-128"/>
                <a:ea typeface="ＭＳ ゴシック" panose="020B0609070205080204" pitchFamily="49" charset="-128"/>
              </a:rPr>
              <a:t>ClearManager</a:t>
            </a:r>
            <a:r>
              <a:rPr lang="en-US" altLang="ja-JP" sz="700" dirty="0">
                <a:solidFill>
                  <a:srgbClr val="000000"/>
                </a:solidFill>
                <a:latin typeface="ＭＳ ゴシック" panose="020B0609070205080204" pitchFamily="49" charset="-128"/>
                <a:ea typeface="ＭＳ ゴシック" panose="020B0609070205080204" pitchFamily="49" charset="-128"/>
              </a:rPr>
              <a:t>&gt;();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フェードスクリプトを取得し、フェードイン</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fader = </a:t>
            </a:r>
            <a:r>
              <a:rPr lang="en-US" altLang="ja-JP" sz="700" dirty="0" err="1">
                <a:solidFill>
                  <a:srgbClr val="000000"/>
                </a:solidFill>
                <a:latin typeface="ＭＳ ゴシック" panose="020B0609070205080204" pitchFamily="49" charset="-128"/>
                <a:ea typeface="ＭＳ ゴシック" panose="020B0609070205080204" pitchFamily="49" charset="-128"/>
              </a:rPr>
              <a:t>GetComponent</a:t>
            </a:r>
            <a:r>
              <a:rPr lang="en-US" altLang="ja-JP" sz="700" dirty="0">
                <a:solidFill>
                  <a:srgbClr val="000000"/>
                </a:solidFill>
                <a:latin typeface="ＭＳ ゴシック" panose="020B0609070205080204" pitchFamily="49" charset="-128"/>
                <a:ea typeface="ＭＳ ゴシック" panose="020B0609070205080204" pitchFamily="49" charset="-128"/>
              </a:rPr>
              <a:t>&lt;Fade&gt;();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fader.FadeIn</a:t>
            </a:r>
            <a:r>
              <a:rPr lang="en-US" altLang="ja-JP" sz="700" dirty="0">
                <a:solidFill>
                  <a:srgbClr val="000000"/>
                </a:solidFill>
                <a:latin typeface="ＭＳ ゴシック" panose="020B0609070205080204" pitchFamily="49" charset="-128"/>
                <a:ea typeface="ＭＳ ゴシック" panose="020B0609070205080204" pitchFamily="49" charset="-128"/>
              </a:rPr>
              <a:t>(</a:t>
            </a:r>
            <a:r>
              <a:rPr lang="en-US" altLang="ja-JP" sz="700" dirty="0" err="1">
                <a:solidFill>
                  <a:srgbClr val="000000"/>
                </a:solidFill>
                <a:latin typeface="ＭＳ ゴシック" panose="020B0609070205080204" pitchFamily="49" charset="-128"/>
                <a:ea typeface="ＭＳ ゴシック" panose="020B0609070205080204" pitchFamily="49" charset="-128"/>
              </a:rPr>
              <a:t>Color.black</a:t>
            </a:r>
            <a:r>
              <a:rPr lang="en-US" altLang="ja-JP" sz="700" dirty="0">
                <a:solidFill>
                  <a:srgbClr val="000000"/>
                </a:solidFill>
                <a:latin typeface="ＭＳ ゴシック" panose="020B0609070205080204" pitchFamily="49" charset="-128"/>
                <a:ea typeface="ＭＳ ゴシック" panose="020B0609070205080204" pitchFamily="49" charset="-128"/>
              </a:rPr>
              <a:t>, 1.0f);</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インプットシステムクラスをインスタンス化</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input = </a:t>
            </a:r>
            <a:r>
              <a:rPr lang="en-US" altLang="ja-JP" sz="700" dirty="0">
                <a:solidFill>
                  <a:srgbClr val="0000FF"/>
                </a:solidFill>
                <a:latin typeface="ＭＳ ゴシック" panose="020B0609070205080204" pitchFamily="49" charset="-128"/>
                <a:ea typeface="ＭＳ ゴシック" panose="020B0609070205080204" pitchFamily="49" charset="-128"/>
              </a:rPr>
              <a:t>new</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GameAward</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input.Enable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pPr algn="ctr"/>
            <a:r>
              <a:rPr lang="ja-JP" altLang="en-US" sz="700" dirty="0">
                <a:solidFill>
                  <a:srgbClr val="000000"/>
                </a:solidFill>
                <a:latin typeface="ＭＳ ゴシック" panose="020B0609070205080204" pitchFamily="49" charset="-128"/>
                <a:ea typeface="ＭＳ ゴシック" panose="020B0609070205080204" pitchFamily="49" charset="-128"/>
              </a:rPr>
              <a: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pPr algn="ctr"/>
            <a:r>
              <a:rPr lang="ja-JP" altLang="en-US" sz="700" dirty="0">
                <a:solidFill>
                  <a:srgbClr val="000000"/>
                </a:solidFill>
                <a:latin typeface="ＭＳ ゴシック" panose="020B0609070205080204" pitchFamily="49" charset="-128"/>
                <a:ea typeface="ＭＳ ゴシック" panose="020B0609070205080204" pitchFamily="49" charset="-128"/>
              </a:rPr>
              <a: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pPr algn="ctr"/>
            <a:r>
              <a:rPr lang="ja-JP" altLang="en-US" sz="700" dirty="0">
                <a:solidFill>
                  <a:srgbClr val="000000"/>
                </a:solidFill>
                <a:latin typeface="ＭＳ ゴシック" panose="020B0609070205080204" pitchFamily="49" charset="-128"/>
                <a:ea typeface="ＭＳ ゴシック" panose="020B0609070205080204" pitchFamily="49" charset="-128"/>
              </a:rPr>
              <a: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p:txBody>
      </p:sp>
      <p:sp>
        <p:nvSpPr>
          <p:cNvPr id="9" name="テキスト">
            <a:extLst>
              <a:ext uri="{FF2B5EF4-FFF2-40B4-BE49-F238E27FC236}">
                <a16:creationId xmlns:a16="http://schemas.microsoft.com/office/drawing/2014/main" id="{851C7A99-F003-91DD-7B95-019712BEE45D}"/>
              </a:ext>
            </a:extLst>
          </p:cNvPr>
          <p:cNvSpPr txBox="1"/>
          <p:nvPr/>
        </p:nvSpPr>
        <p:spPr>
          <a:xfrm>
            <a:off x="4839287" y="1259722"/>
            <a:ext cx="3419526" cy="584775"/>
          </a:xfrm>
          <a:prstGeom prst="rect">
            <a:avLst/>
          </a:prstGeom>
          <a:noFill/>
          <a:ln w="38100">
            <a:noFill/>
          </a:ln>
        </p:spPr>
        <p:txBody>
          <a:bodyPr wrap="none" rtlCol="0" anchor="ctr">
            <a:spAutoFit/>
          </a:bodyPr>
          <a:lstStyle/>
          <a:p>
            <a:r>
              <a:rPr kumimoji="1" lang="en-US" altLang="ja-JP" dirty="0">
                <a:solidFill>
                  <a:srgbClr val="FF7C80"/>
                </a:solidFill>
                <a:latin typeface="ＭＳ Ｐゴシック" panose="020B0600070205080204" pitchFamily="50" charset="-128"/>
                <a:ea typeface="ＭＳ Ｐゴシック" panose="020B0600070205080204" pitchFamily="50" charset="-128"/>
              </a:rPr>
              <a:t>Timer</a:t>
            </a: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命名規則を守り、簡潔なコードを書けました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514140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a:extLst>
              <a:ext uri="{FF2B5EF4-FFF2-40B4-BE49-F238E27FC236}">
                <a16:creationId xmlns:a16="http://schemas.microsoft.com/office/drawing/2014/main" id="{32A6256C-4178-E4EA-7543-50136F66863B}"/>
              </a:ext>
            </a:extLst>
          </p:cNvPr>
          <p:cNvSpPr txBox="1"/>
          <p:nvPr/>
        </p:nvSpPr>
        <p:spPr>
          <a:xfrm>
            <a:off x="252000" y="1080000"/>
            <a:ext cx="2736647" cy="461665"/>
          </a:xfrm>
          <a:prstGeom prst="rect">
            <a:avLst/>
          </a:prstGeom>
          <a:noFill/>
          <a:ln w="38100">
            <a:noFill/>
          </a:ln>
        </p:spPr>
        <p:txBody>
          <a:bodyPr wrap="none" rtlCol="0">
            <a:spAutoFit/>
          </a:bodyPr>
          <a:lstStyle/>
          <a:p>
            <a:r>
              <a:rPr kumimoji="1" lang="ja-JP" altLang="en-US" sz="24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・グラフィックの向上</a:t>
            </a:r>
            <a:endParaRPr kumimoji="1" lang="en-US" altLang="ja-JP" sz="24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-5-</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5" name="図 4" descr="屋外, 建物, 時計, 小さい が含まれている画像&#10;&#10;自動的に生成された説明">
            <a:extLst>
              <a:ext uri="{FF2B5EF4-FFF2-40B4-BE49-F238E27FC236}">
                <a16:creationId xmlns:a16="http://schemas.microsoft.com/office/drawing/2014/main" id="{EFCCC6EE-230B-9C09-DECC-C0D5B8109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01" y="3549274"/>
            <a:ext cx="4320000" cy="2430759"/>
          </a:xfrm>
          <a:prstGeom prst="rect">
            <a:avLst/>
          </a:prstGeom>
          <a:ln w="38100" cap="sq">
            <a:solidFill>
              <a:schemeClr val="bg1">
                <a:lumMod val="85000"/>
              </a:schemeClr>
            </a:solidFill>
            <a:miter lim="800000"/>
          </a:ln>
        </p:spPr>
      </p:pic>
      <p:pic>
        <p:nvPicPr>
          <p:cNvPr id="8" name="図 7" descr="屋外, 建物, 家, 記号 が含まれている画像&#10;&#10;自動的に生成された説明">
            <a:extLst>
              <a:ext uri="{FF2B5EF4-FFF2-40B4-BE49-F238E27FC236}">
                <a16:creationId xmlns:a16="http://schemas.microsoft.com/office/drawing/2014/main" id="{05707899-23B1-30A4-43BF-6B686240A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3549274"/>
            <a:ext cx="4320000" cy="2430759"/>
          </a:xfrm>
          <a:prstGeom prst="rect">
            <a:avLst/>
          </a:prstGeom>
          <a:ln w="38100" cap="sq">
            <a:solidFill>
              <a:schemeClr val="bg1">
                <a:lumMod val="85000"/>
              </a:schemeClr>
            </a:solidFill>
            <a:miter lim="800000"/>
          </a:ln>
        </p:spPr>
      </p:pic>
      <p:sp>
        <p:nvSpPr>
          <p:cNvPr id="9" name="テキスト">
            <a:extLst>
              <a:ext uri="{FF2B5EF4-FFF2-40B4-BE49-F238E27FC236}">
                <a16:creationId xmlns:a16="http://schemas.microsoft.com/office/drawing/2014/main" id="{738D0C01-5722-ACC1-5D2A-1AA5D548F19F}"/>
              </a:ext>
            </a:extLst>
          </p:cNvPr>
          <p:cNvSpPr txBox="1"/>
          <p:nvPr/>
        </p:nvSpPr>
        <p:spPr>
          <a:xfrm>
            <a:off x="1524578" y="5641479"/>
            <a:ext cx="1774845" cy="338554"/>
          </a:xfrm>
          <a:prstGeom prst="rect">
            <a:avLst/>
          </a:prstGeom>
          <a:noFill/>
          <a:ln w="38100">
            <a:noFill/>
          </a:ln>
        </p:spPr>
        <p:txBody>
          <a:bodyPr wrap="none" rtlCol="0">
            <a:spAutoFit/>
          </a:bodyPr>
          <a:lstStyle/>
          <a:p>
            <a:pPr algn="ctr"/>
            <a:r>
              <a:rPr kumimoji="1" lang="ja-JP" altLang="en-US"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ポストプロセスなし</a:t>
            </a:r>
            <a:endParaRPr kumimoji="1" lang="en-US" altLang="ja-JP"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10" name="テキスト">
            <a:extLst>
              <a:ext uri="{FF2B5EF4-FFF2-40B4-BE49-F238E27FC236}">
                <a16:creationId xmlns:a16="http://schemas.microsoft.com/office/drawing/2014/main" id="{BCC99866-7630-D6D3-C629-8075084401A7}"/>
              </a:ext>
            </a:extLst>
          </p:cNvPr>
          <p:cNvSpPr txBox="1"/>
          <p:nvPr/>
        </p:nvSpPr>
        <p:spPr>
          <a:xfrm>
            <a:off x="5842173" y="5641479"/>
            <a:ext cx="1779654" cy="338554"/>
          </a:xfrm>
          <a:prstGeom prst="rect">
            <a:avLst/>
          </a:prstGeom>
          <a:noFill/>
          <a:ln w="38100">
            <a:noFill/>
          </a:ln>
        </p:spPr>
        <p:txBody>
          <a:bodyPr wrap="none" rtlCol="0">
            <a:spAutoFit/>
          </a:bodyPr>
          <a:lstStyle/>
          <a:p>
            <a:pPr algn="ctr"/>
            <a:r>
              <a:rPr kumimoji="1" lang="ja-JP" altLang="en-US"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ポストプロセスあり</a:t>
            </a:r>
            <a:endParaRPr kumimoji="1" lang="en-US" altLang="ja-JP"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13" name="テキスト">
            <a:extLst>
              <a:ext uri="{FF2B5EF4-FFF2-40B4-BE49-F238E27FC236}">
                <a16:creationId xmlns:a16="http://schemas.microsoft.com/office/drawing/2014/main" id="{7B64A117-98C9-2C2E-B223-C10624EE04E4}"/>
              </a:ext>
            </a:extLst>
          </p:cNvPr>
          <p:cNvSpPr txBox="1"/>
          <p:nvPr/>
        </p:nvSpPr>
        <p:spPr>
          <a:xfrm>
            <a:off x="252000" y="1476000"/>
            <a:ext cx="6067687" cy="369332"/>
          </a:xfrm>
          <a:prstGeom prst="rect">
            <a:avLst/>
          </a:prstGeom>
          <a:noFill/>
          <a:ln w="38100">
            <a:noFill/>
          </a:ln>
        </p:spPr>
        <p:txBody>
          <a:bodyPr wrap="none" rtlCol="0">
            <a:spAutoFit/>
          </a:bodyPr>
          <a:lstStyle/>
          <a:p>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単調な印象があったためポストプロセスで調整を行いました。</a:t>
            </a:r>
            <a:endPar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6" name="テキスト">
            <a:extLst>
              <a:ext uri="{FF2B5EF4-FFF2-40B4-BE49-F238E27FC236}">
                <a16:creationId xmlns:a16="http://schemas.microsoft.com/office/drawing/2014/main" id="{36FE3D98-144F-F6CC-7D1B-4FEED01D8FE6}"/>
              </a:ext>
            </a:extLst>
          </p:cNvPr>
          <p:cNvSpPr txBox="1"/>
          <p:nvPr/>
        </p:nvSpPr>
        <p:spPr>
          <a:xfrm>
            <a:off x="252000" y="2160000"/>
            <a:ext cx="1758815" cy="400110"/>
          </a:xfrm>
          <a:prstGeom prst="rect">
            <a:avLst/>
          </a:prstGeom>
          <a:noFill/>
          <a:ln w="38100">
            <a:noFill/>
          </a:ln>
        </p:spPr>
        <p:txBody>
          <a:bodyPr wrap="none" rtlCol="0">
            <a:spAutoFit/>
          </a:bodyPr>
          <a:lstStyle/>
          <a:p>
            <a:r>
              <a:rPr kumimoji="1" lang="en-US" altLang="ja-JP" sz="2000" b="1" dirty="0">
                <a:solidFill>
                  <a:srgbClr val="FF0000"/>
                </a:solidFill>
                <a:latin typeface="ＭＳ Ｐゴシック" panose="020B0600070205080204" pitchFamily="50" charset="-128"/>
                <a:ea typeface="ＭＳ Ｐゴシック" panose="020B0600070205080204" pitchFamily="50" charset="-128"/>
              </a:rPr>
              <a:t>Depth Of Field</a:t>
            </a:r>
          </a:p>
        </p:txBody>
      </p:sp>
      <p:sp>
        <p:nvSpPr>
          <p:cNvPr id="18" name="テキスト">
            <a:extLst>
              <a:ext uri="{FF2B5EF4-FFF2-40B4-BE49-F238E27FC236}">
                <a16:creationId xmlns:a16="http://schemas.microsoft.com/office/drawing/2014/main" id="{E238046C-30B5-80E0-109F-E3852E387939}"/>
              </a:ext>
            </a:extLst>
          </p:cNvPr>
          <p:cNvSpPr txBox="1"/>
          <p:nvPr/>
        </p:nvSpPr>
        <p:spPr>
          <a:xfrm>
            <a:off x="2010815" y="2199615"/>
            <a:ext cx="5998758" cy="338554"/>
          </a:xfrm>
          <a:prstGeom prst="rect">
            <a:avLst/>
          </a:prstGeom>
          <a:noFill/>
          <a:ln w="38100">
            <a:noFill/>
          </a:ln>
        </p:spPr>
        <p:txBody>
          <a:bodyPr wrap="none" rtlCol="0">
            <a:spAutoFit/>
          </a:bodyPr>
          <a:lstStyle/>
          <a:p>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建物内に注目してもらえるよう建物外の背景を少しぼかしています。</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9" name="テキスト">
            <a:extLst>
              <a:ext uri="{FF2B5EF4-FFF2-40B4-BE49-F238E27FC236}">
                <a16:creationId xmlns:a16="http://schemas.microsoft.com/office/drawing/2014/main" id="{15BFEC8C-932D-57A2-30B3-E939D173F190}"/>
              </a:ext>
            </a:extLst>
          </p:cNvPr>
          <p:cNvSpPr txBox="1"/>
          <p:nvPr/>
        </p:nvSpPr>
        <p:spPr>
          <a:xfrm>
            <a:off x="252000" y="2641225"/>
            <a:ext cx="1661032" cy="400110"/>
          </a:xfrm>
          <a:prstGeom prst="rect">
            <a:avLst/>
          </a:prstGeom>
          <a:noFill/>
          <a:ln w="38100">
            <a:noFill/>
          </a:ln>
        </p:spPr>
        <p:txBody>
          <a:bodyPr wrap="none" rtlCol="0">
            <a:spAutoFit/>
          </a:bodyPr>
          <a:lstStyle/>
          <a:p>
            <a:r>
              <a:rPr kumimoji="1" lang="en-US" altLang="ja-JP" sz="2000" b="1" dirty="0">
                <a:solidFill>
                  <a:srgbClr val="FF0000"/>
                </a:solidFill>
                <a:latin typeface="ＭＳ Ｐゴシック" panose="020B0600070205080204" pitchFamily="50" charset="-128"/>
                <a:ea typeface="ＭＳ Ｐゴシック" panose="020B0600070205080204" pitchFamily="50" charset="-128"/>
              </a:rPr>
              <a:t>Color Grading</a:t>
            </a:r>
          </a:p>
        </p:txBody>
      </p:sp>
      <p:sp>
        <p:nvSpPr>
          <p:cNvPr id="20" name="テキスト">
            <a:extLst>
              <a:ext uri="{FF2B5EF4-FFF2-40B4-BE49-F238E27FC236}">
                <a16:creationId xmlns:a16="http://schemas.microsoft.com/office/drawing/2014/main" id="{8372DE1A-3E0E-273E-F390-8D0F05BC17A4}"/>
              </a:ext>
            </a:extLst>
          </p:cNvPr>
          <p:cNvSpPr txBox="1"/>
          <p:nvPr/>
        </p:nvSpPr>
        <p:spPr>
          <a:xfrm>
            <a:off x="2010815" y="2671308"/>
            <a:ext cx="4395755" cy="338554"/>
          </a:xfrm>
          <a:prstGeom prst="rect">
            <a:avLst/>
          </a:prstGeom>
          <a:noFill/>
          <a:ln w="38100">
            <a:noFill/>
          </a:ln>
        </p:spPr>
        <p:txBody>
          <a:bodyPr wrap="none" rtlCol="0">
            <a:spAutoFit/>
          </a:bodyPr>
          <a:lstStyle/>
          <a:p>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色味に変更を加え、畳の色を目立たせています。</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8" name="タイトル">
            <a:extLst>
              <a:ext uri="{FF2B5EF4-FFF2-40B4-BE49-F238E27FC236}">
                <a16:creationId xmlns:a16="http://schemas.microsoft.com/office/drawing/2014/main" id="{242872F6-9288-DE8E-F6E9-43F7319872FF}"/>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07771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A1968CD9-4C6A-055C-D82B-E91E8EF4EBA6}"/>
              </a:ext>
            </a:extLst>
          </p:cNvPr>
          <p:cNvSpPr txBox="1"/>
          <p:nvPr/>
        </p:nvSpPr>
        <p:spPr>
          <a:xfrm>
            <a:off x="252000" y="1080000"/>
            <a:ext cx="1116011" cy="1384995"/>
          </a:xfrm>
          <a:prstGeom prst="rect">
            <a:avLst/>
          </a:prstGeom>
          <a:noFill/>
          <a:ln w="38100">
            <a:noFill/>
          </a:ln>
        </p:spPr>
        <p:txBody>
          <a:bodyPr wrap="none" rtlCol="0">
            <a:spAutoFit/>
          </a:bodyPr>
          <a:lstStyle/>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・制作ツール</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・担当箇所</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3CCFBB00-BB8C-1494-3E95-D5E66179405F}"/>
              </a:ext>
            </a:extLst>
          </p:cNvPr>
          <p:cNvSpPr txBox="1"/>
          <p:nvPr/>
        </p:nvSpPr>
        <p:spPr>
          <a:xfrm>
            <a:off x="1368011" y="1080000"/>
            <a:ext cx="3571812" cy="1384995"/>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10/01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10/31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Unreal Engine 5</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プランナー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タイトル、ギミック、インベントリ</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3" name="図">
            <a:extLst>
              <a:ext uri="{FF2B5EF4-FFF2-40B4-BE49-F238E27FC236}">
                <a16:creationId xmlns:a16="http://schemas.microsoft.com/office/drawing/2014/main" id="{138D9715-6064-E365-6CE3-5C5D4CB2345D}"/>
              </a:ext>
            </a:extLst>
          </p:cNvPr>
          <p:cNvPicPr>
            <a:picLocks noChangeAspect="1"/>
          </p:cNvPicPr>
          <p:nvPr/>
        </p:nvPicPr>
        <p:blipFill rotWithShape="1">
          <a:blip r:embed="rId2"/>
          <a:srcRect l="618" t="16762" r="7344" b="16634"/>
          <a:stretch/>
        </p:blipFill>
        <p:spPr>
          <a:xfrm>
            <a:off x="5070818" y="1062070"/>
            <a:ext cx="3804964" cy="2158538"/>
          </a:xfrm>
          <a:prstGeom prst="rect">
            <a:avLst/>
          </a:prstGeom>
        </p:spPr>
      </p:pic>
      <p:sp>
        <p:nvSpPr>
          <p:cNvPr id="8" name="長方形">
            <a:extLst>
              <a:ext uri="{FF2B5EF4-FFF2-40B4-BE49-F238E27FC236}">
                <a16:creationId xmlns:a16="http://schemas.microsoft.com/office/drawing/2014/main" id="{76E5104C-75D4-9329-B7C3-00E070533691}"/>
              </a:ext>
            </a:extLst>
          </p:cNvPr>
          <p:cNvSpPr/>
          <p:nvPr/>
        </p:nvSpPr>
        <p:spPr>
          <a:xfrm>
            <a:off x="252000" y="1061829"/>
            <a:ext cx="8640000" cy="2160000"/>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-6-</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10" name="図 9" descr="黒い背景に白い文字がある&#10;&#10;低い精度で自動的に生成された説明">
            <a:extLst>
              <a:ext uri="{FF2B5EF4-FFF2-40B4-BE49-F238E27FC236}">
                <a16:creationId xmlns:a16="http://schemas.microsoft.com/office/drawing/2014/main" id="{38F2EA90-C8DC-9318-48CF-D11DFFA9A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600000"/>
            <a:ext cx="3840000" cy="2160000"/>
          </a:xfrm>
          <a:prstGeom prst="rect">
            <a:avLst/>
          </a:prstGeom>
        </p:spPr>
      </p:pic>
      <p:sp>
        <p:nvSpPr>
          <p:cNvPr id="12" name="タイトル">
            <a:extLst>
              <a:ext uri="{FF2B5EF4-FFF2-40B4-BE49-F238E27FC236}">
                <a16:creationId xmlns:a16="http://schemas.microsoft.com/office/drawing/2014/main" id="{C5D21B45-A570-51F2-1833-2B58CB1F299C}"/>
              </a:ext>
            </a:extLst>
          </p:cNvPr>
          <p:cNvSpPr txBox="1"/>
          <p:nvPr/>
        </p:nvSpPr>
        <p:spPr>
          <a:xfrm>
            <a:off x="4212000" y="3600000"/>
            <a:ext cx="4680000"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13" name="テキスト">
            <a:extLst>
              <a:ext uri="{FF2B5EF4-FFF2-40B4-BE49-F238E27FC236}">
                <a16:creationId xmlns:a16="http://schemas.microsoft.com/office/drawing/2014/main" id="{7CE2DC50-D3DB-B8CE-393E-7BC261215F5C}"/>
              </a:ext>
            </a:extLst>
          </p:cNvPr>
          <p:cNvSpPr txBox="1"/>
          <p:nvPr/>
        </p:nvSpPr>
        <p:spPr>
          <a:xfrm>
            <a:off x="4339493" y="3996000"/>
            <a:ext cx="4666662" cy="738664"/>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インターン先で制作。メガネを着脱しながら謎を解き進める、</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一人称脱出ゲーム。サングラスや</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3D</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メガネ、虫メガネなど</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メガネによって効果が異なります。</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14" name="直線">
            <a:extLst>
              <a:ext uri="{FF2B5EF4-FFF2-40B4-BE49-F238E27FC236}">
                <a16:creationId xmlns:a16="http://schemas.microsoft.com/office/drawing/2014/main" id="{B230831B-2917-6363-F8E5-34CDB9DCC775}"/>
              </a:ext>
            </a:extLst>
          </p:cNvPr>
          <p:cNvCxnSpPr/>
          <p:nvPr/>
        </p:nvCxnSpPr>
        <p:spPr>
          <a:xfrm flipV="1">
            <a:off x="4339493" y="3960000"/>
            <a:ext cx="4464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6" name="図 15" descr="サングラスをかけてる&#10;&#10;中程度の精度で自動的に生成された説明">
            <a:extLst>
              <a:ext uri="{FF2B5EF4-FFF2-40B4-BE49-F238E27FC236}">
                <a16:creationId xmlns:a16="http://schemas.microsoft.com/office/drawing/2014/main" id="{D30C53AD-CFD1-4A73-487A-CB40321D1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2752">
            <a:off x="7354764" y="4678923"/>
            <a:ext cx="1269025" cy="1269025"/>
          </a:xfrm>
          <a:prstGeom prst="rect">
            <a:avLst/>
          </a:prstGeom>
        </p:spPr>
      </p:pic>
    </p:spTree>
    <p:extLst>
      <p:ext uri="{BB962C8B-B14F-4D97-AF65-F5344CB8AC3E}">
        <p14:creationId xmlns:p14="http://schemas.microsoft.com/office/powerpoint/2010/main" val="176042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pic>
        <p:nvPicPr>
          <p:cNvPr id="5" name="図 4">
            <a:extLst>
              <a:ext uri="{FF2B5EF4-FFF2-40B4-BE49-F238E27FC236}">
                <a16:creationId xmlns:a16="http://schemas.microsoft.com/office/drawing/2014/main" id="{B05D5DBE-6A43-0F96-B6E6-233BE889DF31}"/>
              </a:ext>
            </a:extLst>
          </p:cNvPr>
          <p:cNvPicPr>
            <a:picLocks noChangeAspect="1"/>
          </p:cNvPicPr>
          <p:nvPr/>
        </p:nvPicPr>
        <p:blipFill>
          <a:blip r:embed="rId2"/>
          <a:stretch>
            <a:fillRect/>
          </a:stretch>
        </p:blipFill>
        <p:spPr>
          <a:xfrm>
            <a:off x="251996" y="1079999"/>
            <a:ext cx="4717437" cy="3060000"/>
          </a:xfrm>
          <a:prstGeom prst="rect">
            <a:avLst/>
          </a:prstGeom>
        </p:spPr>
      </p:pic>
      <p:sp>
        <p:nvSpPr>
          <p:cNvPr id="6" name="タイトル">
            <a:extLst>
              <a:ext uri="{FF2B5EF4-FFF2-40B4-BE49-F238E27FC236}">
                <a16:creationId xmlns:a16="http://schemas.microsoft.com/office/drawing/2014/main" id="{51BC5026-D666-BEA4-0C65-FBABE9385FF4}"/>
              </a:ext>
            </a:extLst>
          </p:cNvPr>
          <p:cNvSpPr txBox="1"/>
          <p:nvPr/>
        </p:nvSpPr>
        <p:spPr>
          <a:xfrm>
            <a:off x="5964314" y="1080000"/>
            <a:ext cx="1994456" cy="360000"/>
          </a:xfrm>
          <a:prstGeom prst="rect">
            <a:avLst/>
          </a:prstGeom>
          <a:noFill/>
        </p:spPr>
        <p:txBody>
          <a:bodyPr wrap="squar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工夫した点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7" name="テキスト">
            <a:extLst>
              <a:ext uri="{FF2B5EF4-FFF2-40B4-BE49-F238E27FC236}">
                <a16:creationId xmlns:a16="http://schemas.microsoft.com/office/drawing/2014/main" id="{81B119F3-B8FB-73DB-AB44-6515A7BF1160}"/>
              </a:ext>
            </a:extLst>
          </p:cNvPr>
          <p:cNvSpPr txBox="1"/>
          <p:nvPr/>
        </p:nvSpPr>
        <p:spPr>
          <a:xfrm>
            <a:off x="5307123" y="1494826"/>
            <a:ext cx="3225563" cy="95410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短期間での制作だった為、</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ギミックを使い回すことが出来るよう工夫</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休日は自宅でも学習を行い、</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ウィジェットを中心に実装を行いました。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8" name="直線">
            <a:extLst>
              <a:ext uri="{FF2B5EF4-FFF2-40B4-BE49-F238E27FC236}">
                <a16:creationId xmlns:a16="http://schemas.microsoft.com/office/drawing/2014/main" id="{9E493E48-746E-9C12-E1DA-88D91B10F786}"/>
              </a:ext>
            </a:extLst>
          </p:cNvPr>
          <p:cNvCxnSpPr>
            <a:cxnSpLocks/>
          </p:cNvCxnSpPr>
          <p:nvPr/>
        </p:nvCxnSpPr>
        <p:spPr>
          <a:xfrm>
            <a:off x="5377542" y="1440000"/>
            <a:ext cx="3168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40BD1873-93DB-B884-56DF-E666E5857AF4}"/>
              </a:ext>
            </a:extLst>
          </p:cNvPr>
          <p:cNvPicPr>
            <a:picLocks noChangeAspect="1"/>
          </p:cNvPicPr>
          <p:nvPr/>
        </p:nvPicPr>
        <p:blipFill>
          <a:blip r:embed="rId3"/>
          <a:stretch>
            <a:fillRect/>
          </a:stretch>
        </p:blipFill>
        <p:spPr>
          <a:xfrm>
            <a:off x="251996" y="4462886"/>
            <a:ext cx="1711267" cy="1800000"/>
          </a:xfrm>
          <a:prstGeom prst="rect">
            <a:avLst/>
          </a:prstGeom>
        </p:spPr>
      </p:pic>
      <p:sp>
        <p:nvSpPr>
          <p:cNvPr id="16" name="テキスト">
            <a:extLst>
              <a:ext uri="{FF2B5EF4-FFF2-40B4-BE49-F238E27FC236}">
                <a16:creationId xmlns:a16="http://schemas.microsoft.com/office/drawing/2014/main" id="{7E22E9A7-85E6-23FE-0A28-FFA863A68C8E}"/>
              </a:ext>
            </a:extLst>
          </p:cNvPr>
          <p:cNvSpPr txBox="1"/>
          <p:nvPr/>
        </p:nvSpPr>
        <p:spPr>
          <a:xfrm>
            <a:off x="1963263" y="4463893"/>
            <a:ext cx="5615640" cy="523220"/>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プランナーからの指示は「ドアを開けた時のテキスト表示」のみでしたが、</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カメラを移動する処理を挟み、机の上のアイテムに誘導を行いました。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6663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a:extLst>
              <a:ext uri="{FF2B5EF4-FFF2-40B4-BE49-F238E27FC236}">
                <a16:creationId xmlns:a16="http://schemas.microsoft.com/office/drawing/2014/main" id="{32A6256C-4178-E4EA-7543-50136F66863B}"/>
              </a:ext>
            </a:extLst>
          </p:cNvPr>
          <p:cNvSpPr txBox="1"/>
          <p:nvPr/>
        </p:nvSpPr>
        <p:spPr>
          <a:xfrm>
            <a:off x="252000" y="1260000"/>
            <a:ext cx="1346844" cy="1015663"/>
          </a:xfrm>
          <a:prstGeom prst="rect">
            <a:avLst/>
          </a:prstGeom>
          <a:noFill/>
          <a:ln w="38100">
            <a:noFill/>
          </a:ln>
        </p:spPr>
        <p:txBody>
          <a:bodyPr wrap="none" rtlCol="0">
            <a:spAutoFit/>
          </a:bodyPr>
          <a:lstStyle/>
          <a:p>
            <a:r>
              <a:rPr kumimoji="1" lang="ja-JP" altLang="en-US"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・制作意図</a:t>
            </a:r>
            <a:endParaRPr kumimoji="1" lang="en-US" altLang="ja-JP"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・担当箇所</a:t>
            </a:r>
            <a:endParaRPr kumimoji="1" lang="en-US" altLang="ja-JP"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BE1F2F84-5D74-A6AD-8259-574ED5D7417E}"/>
              </a:ext>
            </a:extLst>
          </p:cNvPr>
          <p:cNvSpPr txBox="1"/>
          <p:nvPr/>
        </p:nvSpPr>
        <p:spPr>
          <a:xfrm>
            <a:off x="1980000" y="1260000"/>
            <a:ext cx="1789272" cy="400110"/>
          </a:xfrm>
          <a:prstGeom prst="rect">
            <a:avLst/>
          </a:prstGeom>
          <a:noFill/>
          <a:ln w="38100">
            <a:noFill/>
          </a:ln>
        </p:spPr>
        <p:txBody>
          <a:bodyPr wrap="none" rtlCol="0">
            <a:spAutoFit/>
          </a:bodyPr>
          <a:lstStyle/>
          <a:p>
            <a:r>
              <a:rPr kumimoji="1" lang="ja-JP" altLang="en-US" sz="2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テキストを入力</a:t>
            </a:r>
            <a:endParaRPr kumimoji="1" lang="en-US" altLang="ja-JP" sz="2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9007947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9981</TotalTime>
  <Words>1073</Words>
  <Application>Microsoft Office PowerPoint</Application>
  <PresentationFormat>画面に合わせる (4:3)</PresentationFormat>
  <Paragraphs>248</Paragraphs>
  <Slides>9</Slides>
  <Notes>0</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9</vt:i4>
      </vt:variant>
    </vt:vector>
  </HeadingPairs>
  <TitlesOfParts>
    <vt:vector size="18" baseType="lpstr">
      <vt:lpstr>FTT-SPロダン DB</vt:lpstr>
      <vt:lpstr>FTT-ニューロダン DB</vt:lpstr>
      <vt:lpstr>FTT-ロウディ EB</vt:lpstr>
      <vt:lpstr>ＭＳ Ｐゴシック</vt:lpstr>
      <vt:lpstr>ＭＳ 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THS21 向山陸登</dc:creator>
  <cp:lastModifiedBy>陸登 向山</cp:lastModifiedBy>
  <cp:revision>619</cp:revision>
  <dcterms:created xsi:type="dcterms:W3CDTF">2023-07-02T11:45:03Z</dcterms:created>
  <dcterms:modified xsi:type="dcterms:W3CDTF">2024-01-29T23:52:57Z</dcterms:modified>
</cp:coreProperties>
</file>